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62" r:id="rId10"/>
    <p:sldId id="271" r:id="rId11"/>
    <p:sldId id="272" r:id="rId12"/>
    <p:sldId id="273" r:id="rId13"/>
    <p:sldId id="274" r:id="rId14"/>
    <p:sldId id="275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701" autoAdjust="0"/>
  </p:normalViewPr>
  <p:slideViewPr>
    <p:cSldViewPr snapToGrid="0" snapToObjects="1">
      <p:cViewPr varScale="1">
        <p:scale>
          <a:sx n="125" d="100"/>
          <a:sy n="125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145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27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25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D8C8C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583680" y="640080"/>
            <a:ext cx="2194560" cy="21945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640080"/>
            <a:ext cx="5943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E-Safety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457200" y="1554480"/>
            <a:ext cx="5943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A8D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Parent Workshop 2026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457200" y="2331720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7FC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Keeping your children safer online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57200" y="2926080"/>
            <a:ext cx="4114800" cy="45720"/>
          </a:xfrm>
          <a:prstGeom prst="rect">
            <a:avLst/>
          </a:prstGeom>
          <a:solidFill>
            <a:srgbClr val="0D8C8C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457200" y="3200400"/>
            <a:ext cx="3840480" cy="457200"/>
          </a:xfrm>
          <a:prstGeom prst="roundRect">
            <a:avLst>
              <a:gd name="adj" fmla="val 10000"/>
            </a:avLst>
          </a:prstGeom>
          <a:solidFill>
            <a:srgbClr val="1E3A5F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502920" y="3218688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8D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E-Safety?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57200" y="3749040"/>
            <a:ext cx="3840480" cy="457200"/>
          </a:xfrm>
          <a:prstGeom prst="roundRect">
            <a:avLst>
              <a:gd name="adj" fmla="val 10000"/>
            </a:avLst>
          </a:prstGeom>
          <a:solidFill>
            <a:srgbClr val="1E3A5F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502920" y="3767328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8D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Online Risks Today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57200" y="4297680"/>
            <a:ext cx="3840480" cy="457200"/>
          </a:xfrm>
          <a:prstGeom prst="roundRect">
            <a:avLst>
              <a:gd name="adj" fmla="val 10000"/>
            </a:avLst>
          </a:prstGeom>
          <a:solidFill>
            <a:srgbClr val="1E3A5F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502920" y="4315968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8D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Warning Signs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4572000" y="3200400"/>
            <a:ext cx="3840480" cy="457200"/>
          </a:xfrm>
          <a:prstGeom prst="roundRect">
            <a:avLst>
              <a:gd name="adj" fmla="val 10000"/>
            </a:avLst>
          </a:prstGeom>
          <a:solidFill>
            <a:srgbClr val="1E3A5F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2"/>
          <p:cNvSpPr/>
          <p:nvPr/>
        </p:nvSpPr>
        <p:spPr>
          <a:xfrm>
            <a:off x="4617720" y="3218688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8D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Tips for Parents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4572000" y="3749040"/>
            <a:ext cx="3840480" cy="457200"/>
          </a:xfrm>
          <a:prstGeom prst="roundRect">
            <a:avLst>
              <a:gd name="adj" fmla="val 10000"/>
            </a:avLst>
          </a:prstGeom>
          <a:solidFill>
            <a:srgbClr val="1E3A5F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4617720" y="3767328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8D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Supporting Your Child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4572000" y="4297680"/>
            <a:ext cx="3840480" cy="457200"/>
          </a:xfrm>
          <a:prstGeom prst="roundRect">
            <a:avLst>
              <a:gd name="adj" fmla="val 10000"/>
            </a:avLst>
          </a:prstGeom>
          <a:solidFill>
            <a:srgbClr val="1E3A5F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6"/>
          <p:cNvSpPr/>
          <p:nvPr/>
        </p:nvSpPr>
        <p:spPr>
          <a:xfrm>
            <a:off x="4617720" y="4315968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8D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Resources &amp; Next Steps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nline Gaming Section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centBar"/>
          <p:cNvSpPr/>
          <p:nvPr/>
        </p:nvSpPr>
        <p:spPr>
          <a:xfrm>
            <a:off x="365760" y="1371600"/>
            <a:ext cx="182880" cy="2400300"/>
          </a:xfrm>
          <a:prstGeom prst="rect">
            <a:avLst/>
          </a:prstGeom>
          <a:solidFill>
            <a:srgbClr val="0D8C8C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Title"/>
          <p:cNvSpPr/>
          <p:nvPr/>
        </p:nvSpPr>
        <p:spPr>
          <a:xfrm>
            <a:off x="685800" y="13716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</a:rPr>
              <a:t>Online Gaming</a:t>
            </a:r>
          </a:p>
        </p:txBody>
      </p:sp>
      <p:sp>
        <p:nvSpPr>
          <p:cNvPr id="4" name="Subtitle"/>
          <p:cNvSpPr/>
          <p:nvPr/>
        </p:nvSpPr>
        <p:spPr>
          <a:xfrm>
            <a:off x="685800" y="2100000"/>
            <a:ext cx="7315200" cy="548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0" dirty="0">
                <a:solidFill>
                  <a:srgbClr val="0D8C8C"/>
                </a:solidFill>
                <a:latin typeface="Calibri" pitchFamily="34" charset="0"/>
              </a:rPr>
              <a:t>Roblox, Fortnite, Minecraft and more — what parents need to know</a:t>
            </a:r>
          </a:p>
        </p:txBody>
      </p:sp>
      <p:sp>
        <p:nvSpPr>
          <p:cNvPr id="5" name="TagLine"/>
          <p:cNvSpPr/>
          <p:nvPr/>
        </p:nvSpPr>
        <p:spPr>
          <a:xfrm>
            <a:off x="685800" y="274000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0" i="1" dirty="0">
                <a:solidFill>
                  <a:srgbClr val="A0AEC0"/>
                </a:solidFill>
                <a:latin typeface="Calibri" pitchFamily="34" charset="0"/>
              </a:rPr>
              <a:t>Gaming is where millions of children socialise, create and compete — it also carries real risks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nline Gaming Detail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HeaderTitle"/>
          <p:cNvSpPr/>
          <p:nvPr/>
        </p:nvSpPr>
        <p:spPr>
          <a:xfrm>
            <a:off x="365760" y="0"/>
            <a:ext cx="8412480" cy="64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Online Gaming: What Parents Need to Know</a:t>
            </a:r>
          </a:p>
        </p:txBody>
      </p:sp>
      <p:sp>
        <p:nvSpPr>
          <p:cNvPr id="4" name="Intro"/>
          <p:cNvSpPr/>
          <p:nvPr/>
        </p:nvSpPr>
        <p:spPr>
          <a:xfrm>
            <a:off x="365760" y="685800"/>
            <a:ext cx="8412480" cy="32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0" dirty="0">
                <a:solidFill>
                  <a:srgbClr val="5D6D7E"/>
                </a:solidFill>
                <a:latin typeface="Calibri" pitchFamily="34" charset="0"/>
              </a:rPr>
              <a:t>Most popular games have chat, voice and friend features — understanding each platform helps you keep children safe</a:t>
            </a:r>
          </a:p>
        </p:txBody>
      </p:sp>
      <p:sp>
        <p:nvSpPr>
          <p:cNvPr id="5" name="RobloxCard"/>
          <p:cNvSpPr/>
          <p:nvPr/>
        </p:nvSpPr>
        <p:spPr>
          <a:xfrm>
            <a:off x="274320" y="1066800"/>
            <a:ext cx="2743200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RobloxStripe"/>
          <p:cNvSpPr/>
          <p:nvPr/>
        </p:nvSpPr>
        <p:spPr>
          <a:xfrm>
            <a:off x="274320" y="1066800"/>
            <a:ext cx="2743200" cy="342900"/>
          </a:xfrm>
          <a:prstGeom prst="rect">
            <a:avLst/>
          </a:prstGeom>
          <a:solidFill>
            <a:srgbClr val="E8820C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7" name="RobloxTitle"/>
          <p:cNvSpPr/>
          <p:nvPr/>
        </p:nvSpPr>
        <p:spPr>
          <a:xfrm>
            <a:off x="365760" y="1066800"/>
            <a:ext cx="256032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🎮 Roblox</a:t>
            </a:r>
          </a:p>
        </p:txBody>
      </p:sp>
      <p:sp>
        <p:nvSpPr>
          <p:cNvPr id="8" name="RobloxContent"/>
          <p:cNvSpPr/>
          <p:nvPr/>
        </p:nvSpPr>
        <p:spPr>
          <a:xfrm>
            <a:off x="365760" y="1466880"/>
            <a:ext cx="2560320" cy="3200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1A2B4A"/>
                </a:solidFill>
                <a:latin typeface="Calibri" pitchFamily="34" charset="0"/>
              </a:rPr>
              <a:t>Ages 7+ / PEGI 7</a:t>
            </a:r>
          </a:p>
          <a:p>
            <a:pPr marL="0" indent="0">
              <a:buNone/>
            </a:pPr>
            <a:r>
              <a:rPr lang="en-US" sz="1200" b="0" dirty="0">
                <a:solidFill>
                  <a:srgbClr val="5D6D7E"/>
                </a:solidFill>
                <a:latin typeface="Calibri" pitchFamily="34" charset="0"/>
              </a:rPr>
              <a:t>Online platform with millions of user-made games. Has in-game chat and voice features. Children can receive friend requests from strangers.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</a:rPr>
              <a:t>Key risks:</a:t>
            </a:r>
          </a:p>
          <a:p>
            <a:pPr marL="0" indent="0">
              <a:buChar char="●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Grooming via in-game chat or private messages</a:t>
            </a:r>
          </a:p>
          <a:p>
            <a:pPr marL="0" indent="0">
              <a:buChar char="●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Robux (virtual currency) scams and phishing</a:t>
            </a:r>
          </a:p>
          <a:p>
            <a:pPr marL="0" indent="0">
              <a:buChar char="●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Age-inappropriate user-created content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27AE60"/>
                </a:solidFill>
                <a:latin typeface="Calibri" pitchFamily="34" charset="0"/>
              </a:rPr>
              <a:t>Tips:</a:t>
            </a:r>
          </a:p>
          <a:p>
            <a:pPr marL="0" indent="0">
              <a:buChar char="✓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Enable Account Restrictions in settings</a:t>
            </a:r>
          </a:p>
          <a:p>
            <a:pPr marL="0" indent="0">
              <a:buChar char="✓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Turn off chat for under-13s</a:t>
            </a:r>
          </a:p>
          <a:p>
            <a:pPr marL="0" indent="0">
              <a:buChar char="✓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Link a parent email to their account</a:t>
            </a:r>
          </a:p>
        </p:txBody>
      </p:sp>
      <p:sp>
        <p:nvSpPr>
          <p:cNvPr id="9" name="FortniteCard"/>
          <p:cNvSpPr/>
          <p:nvPr/>
        </p:nvSpPr>
        <p:spPr>
          <a:xfrm>
            <a:off x="3200400" y="1066800"/>
            <a:ext cx="2743200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7B68E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FortniteStripe"/>
          <p:cNvSpPr/>
          <p:nvPr/>
        </p:nvSpPr>
        <p:spPr>
          <a:xfrm>
            <a:off x="3200400" y="1066800"/>
            <a:ext cx="2743200" cy="342900"/>
          </a:xfrm>
          <a:prstGeom prst="rect">
            <a:avLst/>
          </a:prstGeom>
          <a:solidFill>
            <a:srgbClr val="7B68EE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" name="FortniteTitle"/>
          <p:cNvSpPr/>
          <p:nvPr/>
        </p:nvSpPr>
        <p:spPr>
          <a:xfrm>
            <a:off x="3291840" y="1066800"/>
            <a:ext cx="256032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🎯 Fortnite</a:t>
            </a:r>
          </a:p>
        </p:txBody>
      </p:sp>
      <p:sp>
        <p:nvSpPr>
          <p:cNvPr id="12" name="FortniteContent"/>
          <p:cNvSpPr/>
          <p:nvPr/>
        </p:nvSpPr>
        <p:spPr>
          <a:xfrm>
            <a:off x="3291840" y="1409700"/>
            <a:ext cx="2560320" cy="3004468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1A2B4A"/>
                </a:solidFill>
                <a:latin typeface="Calibri" pitchFamily="34" charset="0"/>
              </a:rPr>
              <a:t>Ages 12+ / PEGI 12</a:t>
            </a:r>
          </a:p>
          <a:p>
            <a:pPr marL="0" indent="0">
              <a:buNone/>
            </a:pPr>
            <a:r>
              <a:rPr lang="en-US" sz="1200" b="0" dirty="0">
                <a:solidFill>
                  <a:srgbClr val="5D6D7E"/>
                </a:solidFill>
                <a:latin typeface="Calibri" pitchFamily="34" charset="0"/>
              </a:rPr>
              <a:t>Battle royale game played with 100 players. Voice and text chat with random strangers. Hugely popular with secondary age children.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</a:rPr>
              <a:t>Key risks:</a:t>
            </a:r>
          </a:p>
          <a:p>
            <a:pPr marL="0" indent="0">
              <a:buChar char="●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Voice chat with strangers during gameplay</a:t>
            </a:r>
          </a:p>
          <a:p>
            <a:pPr marL="0" indent="0">
              <a:buChar char="●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Bullying and toxic behaviour in-game</a:t>
            </a:r>
          </a:p>
          <a:p>
            <a:pPr marL="0" indent="0">
              <a:buChar char="●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Pressure to buy V-Bucks (real money)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27AE60"/>
                </a:solidFill>
                <a:latin typeface="Calibri" pitchFamily="34" charset="0"/>
              </a:rPr>
              <a:t>Tips:</a:t>
            </a:r>
          </a:p>
          <a:p>
            <a:pPr marL="0" indent="0">
              <a:buChar char="✓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Mute voice chat or play with friends-only</a:t>
            </a:r>
          </a:p>
          <a:p>
            <a:pPr marL="0" indent="0">
              <a:buChar char="✓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Set spending limits in Epic Games settings</a:t>
            </a:r>
          </a:p>
          <a:p>
            <a:pPr marL="0" indent="0">
              <a:buChar char="✓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Play together occasionally to understand it</a:t>
            </a:r>
          </a:p>
        </p:txBody>
      </p:sp>
      <p:sp>
        <p:nvSpPr>
          <p:cNvPr id="13" name="MinecraftCard"/>
          <p:cNvSpPr/>
          <p:nvPr/>
        </p:nvSpPr>
        <p:spPr>
          <a:xfrm>
            <a:off x="6126480" y="1066800"/>
            <a:ext cx="2743200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D8C8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MinecraftStripe"/>
          <p:cNvSpPr/>
          <p:nvPr/>
        </p:nvSpPr>
        <p:spPr>
          <a:xfrm>
            <a:off x="6126480" y="1066800"/>
            <a:ext cx="2743200" cy="342900"/>
          </a:xfrm>
          <a:prstGeom prst="rect">
            <a:avLst/>
          </a:prstGeom>
          <a:solidFill>
            <a:srgbClr val="0D8C8C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" name="MinecraftTitle"/>
          <p:cNvSpPr/>
          <p:nvPr/>
        </p:nvSpPr>
        <p:spPr>
          <a:xfrm>
            <a:off x="6217920" y="1066800"/>
            <a:ext cx="256032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⛏ Minecraft + others</a:t>
            </a:r>
          </a:p>
        </p:txBody>
      </p:sp>
      <p:sp>
        <p:nvSpPr>
          <p:cNvPr id="16" name="MinecraftContent"/>
          <p:cNvSpPr/>
          <p:nvPr/>
        </p:nvSpPr>
        <p:spPr>
          <a:xfrm>
            <a:off x="6217920" y="1466880"/>
            <a:ext cx="2560320" cy="3200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1A2B4A"/>
                </a:solidFill>
                <a:latin typeface="Calibri" pitchFamily="34" charset="0"/>
              </a:rPr>
              <a:t>Ages 7+ / PEGI 7</a:t>
            </a:r>
          </a:p>
          <a:p>
            <a:pPr marL="0" indent="0">
              <a:buNone/>
            </a:pPr>
            <a:r>
              <a:rPr lang="en-US" sz="1200" b="0" dirty="0">
                <a:solidFill>
                  <a:srgbClr val="5D6D7E"/>
                </a:solidFill>
                <a:latin typeface="Calibri" pitchFamily="34" charset="0"/>
              </a:rPr>
              <a:t>Creative sandbox game. Multiplayer servers mean contact with strangers. Also: Call of Duty, FIFA, GTA (18+) often played by under-18s.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</a:rPr>
              <a:t>Key risks:</a:t>
            </a:r>
          </a:p>
          <a:p>
            <a:pPr marL="0" indent="0">
              <a:buChar char="●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Public servers with no age verification</a:t>
            </a:r>
          </a:p>
          <a:p>
            <a:pPr marL="0" indent="0">
              <a:buChar char="●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GTA / 18+ games accessed by younger teens</a:t>
            </a:r>
          </a:p>
          <a:p>
            <a:pPr marL="0" indent="0">
              <a:buChar char="●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Games used as gateway to Discord chats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27AE60"/>
                </a:solidFill>
                <a:latin typeface="Calibri" pitchFamily="34" charset="0"/>
              </a:rPr>
              <a:t>Tips:</a:t>
            </a:r>
          </a:p>
          <a:p>
            <a:pPr marL="0" indent="0">
              <a:buChar char="✓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Check PEGI ratings before buying games</a:t>
            </a:r>
          </a:p>
          <a:p>
            <a:pPr marL="0" indent="0">
              <a:buChar char="✓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Use private/invite-only servers only</a:t>
            </a:r>
          </a:p>
          <a:p>
            <a:pPr marL="0" indent="0">
              <a:buChar char="✓"/>
            </a:pPr>
            <a:r>
              <a:rPr lang="en-US" sz="1200" b="0" dirty="0">
                <a:solidFill>
                  <a:srgbClr val="1A2B4A"/>
                </a:solidFill>
                <a:latin typeface="Calibri" pitchFamily="34" charset="0"/>
              </a:rPr>
              <a:t>Ask what apps they use alongside gaming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cial Media Apps Section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centBar"/>
          <p:cNvSpPr/>
          <p:nvPr/>
        </p:nvSpPr>
        <p:spPr>
          <a:xfrm>
            <a:off x="365760" y="1371600"/>
            <a:ext cx="182880" cy="2400300"/>
          </a:xfrm>
          <a:prstGeom prst="rect">
            <a:avLst/>
          </a:prstGeom>
          <a:solidFill>
            <a:srgbClr val="E8820C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Title"/>
          <p:cNvSpPr/>
          <p:nvPr/>
        </p:nvSpPr>
        <p:spPr>
          <a:xfrm>
            <a:off x="685800" y="13716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Social Media &amp; Messaging Apps</a:t>
            </a:r>
          </a:p>
        </p:txBody>
      </p:sp>
      <p:sp>
        <p:nvSpPr>
          <p:cNvPr id="4" name="Subtitle"/>
          <p:cNvSpPr/>
          <p:nvPr/>
        </p:nvSpPr>
        <p:spPr>
          <a:xfrm>
            <a:off x="685800" y="2100000"/>
            <a:ext cx="7315200" cy="548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0" dirty="0">
                <a:solidFill>
                  <a:srgbClr val="E8820C"/>
                </a:solidFill>
                <a:latin typeface="Calibri" pitchFamily="34" charset="0"/>
              </a:rPr>
              <a:t>Snapchat, Discord, Instagram and TikTok</a:t>
            </a:r>
          </a:p>
        </p:txBody>
      </p:sp>
      <p:sp>
        <p:nvSpPr>
          <p:cNvPr id="5" name="TagLine"/>
          <p:cNvSpPr/>
          <p:nvPr/>
        </p:nvSpPr>
        <p:spPr>
          <a:xfrm>
            <a:off x="685800" y="274000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0" i="1" dirty="0">
                <a:solidFill>
                  <a:srgbClr val="A0AEC0"/>
                </a:solidFill>
                <a:latin typeface="Calibri" pitchFamily="34" charset="0"/>
              </a:rPr>
              <a:t>These apps are designed to be engaging — understanding them helps you have informed conversations with your child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cial Media Apps Detail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HeaderTitle"/>
          <p:cNvSpPr/>
          <p:nvPr/>
        </p:nvSpPr>
        <p:spPr>
          <a:xfrm>
            <a:off x="365760" y="0"/>
            <a:ext cx="8412480" cy="64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Social Media &amp; Messaging Apps: A Parent’s Guide</a:t>
            </a:r>
          </a:p>
        </p:txBody>
      </p:sp>
      <p:sp>
        <p:nvSpPr>
          <p:cNvPr id="4" name="SnapCard"/>
          <p:cNvSpPr/>
          <p:nvPr/>
        </p:nvSpPr>
        <p:spPr>
          <a:xfrm>
            <a:off x="274320" y="731520"/>
            <a:ext cx="2010600" cy="408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SnapStripe"/>
          <p:cNvSpPr/>
          <p:nvPr/>
        </p:nvSpPr>
        <p:spPr>
          <a:xfrm>
            <a:off x="274320" y="731520"/>
            <a:ext cx="2010600" cy="320040"/>
          </a:xfrm>
          <a:prstGeom prst="rect">
            <a:avLst/>
          </a:prstGeom>
          <a:solidFill>
            <a:srgbClr val="E8820C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napTitle"/>
          <p:cNvSpPr/>
          <p:nvPr/>
        </p:nvSpPr>
        <p:spPr>
          <a:xfrm>
            <a:off x="365760" y="731520"/>
            <a:ext cx="1828800" cy="320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</a:rPr>
              <a:t>📸 Snapchat</a:t>
            </a:r>
          </a:p>
        </p:txBody>
      </p:sp>
      <p:sp>
        <p:nvSpPr>
          <p:cNvPr id="7" name="SnapContent"/>
          <p:cNvSpPr/>
          <p:nvPr/>
        </p:nvSpPr>
        <p:spPr>
          <a:xfrm>
            <a:off x="365760" y="1097280"/>
            <a:ext cx="1828800" cy="362988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A2B4A"/>
                </a:solidFill>
                <a:latin typeface="Calibri" pitchFamily="34" charset="0"/>
              </a:rPr>
              <a:t>Age 13+ (widely used by younger children)</a:t>
            </a:r>
          </a:p>
          <a:p>
            <a:pPr marL="0" indent="0">
              <a:buNone/>
            </a:pPr>
            <a:r>
              <a:rPr lang="en-US" sz="1100" b="0" dirty="0">
                <a:solidFill>
                  <a:srgbClr val="5D6D7E"/>
                </a:solidFill>
                <a:latin typeface="Calibri" pitchFamily="34" charset="0"/>
              </a:rPr>
              <a:t>Photos and videos disappear after viewing. Children feel it is “safer” because content vanishes — screenshots still work.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C0392B"/>
                </a:solidFill>
                <a:latin typeface="Calibri" pitchFamily="34" charset="0"/>
              </a:rPr>
              <a:t>Risks: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Sexting and image-sharing pressure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Snap Map shows real-time location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Contact from unknown strangers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27AE60"/>
                </a:solidFill>
                <a:latin typeface="Calibri" pitchFamily="34" charset="0"/>
              </a:rPr>
              <a:t>Tips: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Turn off Snap Map (Ghost Mode)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Set account to friends-only contact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Remind children screenshots are permanent</a:t>
            </a:r>
          </a:p>
        </p:txBody>
      </p:sp>
      <p:sp>
        <p:nvSpPr>
          <p:cNvPr id="8" name="DiscordCard"/>
          <p:cNvSpPr/>
          <p:nvPr/>
        </p:nvSpPr>
        <p:spPr>
          <a:xfrm>
            <a:off x="2467800" y="731520"/>
            <a:ext cx="2010600" cy="408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7B68E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DiscordStripe"/>
          <p:cNvSpPr/>
          <p:nvPr/>
        </p:nvSpPr>
        <p:spPr>
          <a:xfrm>
            <a:off x="2467800" y="731520"/>
            <a:ext cx="2010600" cy="320040"/>
          </a:xfrm>
          <a:prstGeom prst="rect">
            <a:avLst/>
          </a:prstGeom>
          <a:solidFill>
            <a:srgbClr val="7B68EE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" name="DiscordTitle"/>
          <p:cNvSpPr/>
          <p:nvPr/>
        </p:nvSpPr>
        <p:spPr>
          <a:xfrm>
            <a:off x="2559240" y="731520"/>
            <a:ext cx="1828800" cy="320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</a:rPr>
              <a:t>💬 Discord</a:t>
            </a:r>
          </a:p>
        </p:txBody>
      </p:sp>
      <p:sp>
        <p:nvSpPr>
          <p:cNvPr id="11" name="DiscordContent"/>
          <p:cNvSpPr/>
          <p:nvPr/>
        </p:nvSpPr>
        <p:spPr>
          <a:xfrm>
            <a:off x="2559240" y="1097280"/>
            <a:ext cx="1828800" cy="362988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A2B4A"/>
                </a:solidFill>
                <a:latin typeface="Calibri" pitchFamily="34" charset="0"/>
              </a:rPr>
              <a:t>Age 13+ (often used younger children)</a:t>
            </a:r>
          </a:p>
          <a:p>
            <a:pPr marL="0" indent="0">
              <a:buNone/>
            </a:pPr>
            <a:r>
              <a:rPr lang="en-US" sz="1100" b="0" dirty="0">
                <a:solidFill>
                  <a:srgbClr val="5D6D7E"/>
                </a:solidFill>
                <a:latin typeface="Calibri" pitchFamily="34" charset="0"/>
              </a:rPr>
              <a:t>Chat app with servers, voice and video. Primarily used alongside gaming but hosts communities of all kinds — including harmful ones.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C0392B"/>
                </a:solidFill>
                <a:latin typeface="Calibri" pitchFamily="34" charset="0"/>
              </a:rPr>
              <a:t>Risks: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Access to extremist or adult content servers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Private DMs and grooming by strangers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Hard to monitor — many hidden channels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27AE60"/>
                </a:solidFill>
                <a:latin typeface="Calibri" pitchFamily="34" charset="0"/>
              </a:rPr>
              <a:t>Tips: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Know which servers they are in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Disable DMs from non-friends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Review friend list together regularly</a:t>
            </a:r>
          </a:p>
        </p:txBody>
      </p:sp>
      <p:sp>
        <p:nvSpPr>
          <p:cNvPr id="12" name="InstaCard"/>
          <p:cNvSpPr/>
          <p:nvPr/>
        </p:nvSpPr>
        <p:spPr>
          <a:xfrm>
            <a:off x="4661280" y="731520"/>
            <a:ext cx="2010600" cy="408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0D8C8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InstaStripe"/>
          <p:cNvSpPr/>
          <p:nvPr/>
        </p:nvSpPr>
        <p:spPr>
          <a:xfrm>
            <a:off x="4661280" y="731520"/>
            <a:ext cx="2010600" cy="320040"/>
          </a:xfrm>
          <a:prstGeom prst="rect">
            <a:avLst/>
          </a:prstGeom>
          <a:solidFill>
            <a:srgbClr val="0D8C8C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InstaTitle"/>
          <p:cNvSpPr/>
          <p:nvPr/>
        </p:nvSpPr>
        <p:spPr>
          <a:xfrm>
            <a:off x="4752720" y="731520"/>
            <a:ext cx="1828800" cy="320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</a:rPr>
              <a:t>📷 Instagram</a:t>
            </a:r>
          </a:p>
        </p:txBody>
      </p:sp>
      <p:sp>
        <p:nvSpPr>
          <p:cNvPr id="15" name="InstaContent"/>
          <p:cNvSpPr/>
          <p:nvPr/>
        </p:nvSpPr>
        <p:spPr>
          <a:xfrm>
            <a:off x="4752720" y="1097280"/>
            <a:ext cx="1828800" cy="362988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A2B4A"/>
                </a:solidFill>
                <a:latin typeface="Calibri" pitchFamily="34" charset="0"/>
              </a:rPr>
              <a:t>Age 13+ (widely used earlier)</a:t>
            </a:r>
          </a:p>
          <a:p>
            <a:pPr marL="0" indent="0">
              <a:buNone/>
            </a:pPr>
            <a:r>
              <a:rPr lang="en-US" sz="1100" b="0" dirty="0">
                <a:solidFill>
                  <a:srgbClr val="5D6D7E"/>
                </a:solidFill>
                <a:latin typeface="Calibri" pitchFamily="34" charset="0"/>
              </a:rPr>
              <a:t>Photo/video sharing with algorithms that can push harmful content. DMs allow private contact with strangers.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C0392B"/>
                </a:solidFill>
                <a:latin typeface="Calibri" pitchFamily="34" charset="0"/>
              </a:rPr>
              <a:t>Risks: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Body image and self-esteem pressures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Harmful content via Reels algorithm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Cyberbullying and impersonation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27AE60"/>
                </a:solidFill>
                <a:latin typeface="Calibri" pitchFamily="34" charset="0"/>
              </a:rPr>
              <a:t>Tips: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Set account to private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Enable Instagram “Teen Account” mode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Talk about social comparison openly</a:t>
            </a:r>
          </a:p>
        </p:txBody>
      </p:sp>
      <p:sp>
        <p:nvSpPr>
          <p:cNvPr id="16" name="TikTokCard"/>
          <p:cNvSpPr/>
          <p:nvPr/>
        </p:nvSpPr>
        <p:spPr>
          <a:xfrm>
            <a:off x="6854760" y="731520"/>
            <a:ext cx="2010600" cy="408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" name="TikTokStripe"/>
          <p:cNvSpPr/>
          <p:nvPr/>
        </p:nvSpPr>
        <p:spPr>
          <a:xfrm>
            <a:off x="6854760" y="731520"/>
            <a:ext cx="2010600" cy="32004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" name="TikTokTitle"/>
          <p:cNvSpPr/>
          <p:nvPr/>
        </p:nvSpPr>
        <p:spPr>
          <a:xfrm>
            <a:off x="6946200" y="731520"/>
            <a:ext cx="1828800" cy="320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</a:rPr>
              <a:t>🎵 TikTok</a:t>
            </a:r>
          </a:p>
        </p:txBody>
      </p:sp>
      <p:sp>
        <p:nvSpPr>
          <p:cNvPr id="19" name="TikTokContent"/>
          <p:cNvSpPr/>
          <p:nvPr/>
        </p:nvSpPr>
        <p:spPr>
          <a:xfrm>
            <a:off x="6946200" y="1097280"/>
            <a:ext cx="1828800" cy="362988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A2B4A"/>
                </a:solidFill>
                <a:latin typeface="Calibri" pitchFamily="34" charset="0"/>
              </a:rPr>
              <a:t>Age 13+ (widely used by under-13s)</a:t>
            </a:r>
          </a:p>
          <a:p>
            <a:pPr marL="0" indent="0">
              <a:buNone/>
            </a:pPr>
            <a:r>
              <a:rPr lang="en-US" sz="1100" b="0" dirty="0">
                <a:solidFill>
                  <a:srgbClr val="5D6D7E"/>
                </a:solidFill>
                <a:latin typeface="Calibri" pitchFamily="34" charset="0"/>
              </a:rPr>
              <a:t>Short video platform with highly personalised algorithm. Content can rapidly shift toward extreme or harmful topics.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C0392B"/>
                </a:solidFill>
                <a:latin typeface="Calibri" pitchFamily="34" charset="0"/>
              </a:rPr>
              <a:t>Risks: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Algorithmically pushed harmful content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Live streaming — gifts from strangers</a:t>
            </a:r>
          </a:p>
          <a:p>
            <a:pPr marL="0" indent="0">
              <a:buChar char="●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Duet/Stitch used to harass children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27AE60"/>
                </a:solidFill>
                <a:latin typeface="Calibri" pitchFamily="34" charset="0"/>
              </a:rPr>
              <a:t>Tips: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Enable Family Pairing in settings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Disable DMs and restrict comments</a:t>
            </a:r>
          </a:p>
          <a:p>
            <a:pPr marL="0" indent="0">
              <a:buChar char="✓"/>
            </a:pPr>
            <a:r>
              <a:rPr lang="en-US" sz="1100" b="0" dirty="0">
                <a:solidFill>
                  <a:srgbClr val="1A2B4A"/>
                </a:solidFill>
                <a:latin typeface="Calibri" pitchFamily="34" charset="0"/>
              </a:rPr>
              <a:t>Turn off Live feature for under-16s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8678F-B4A5-3975-BFC7-1FA65464E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6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8C8C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Tips for Parents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777240"/>
            <a:ext cx="2697480" cy="1920240"/>
          </a:xfrm>
          <a:prstGeom prst="rect">
            <a:avLst/>
          </a:prstGeom>
          <a:solidFill>
            <a:srgbClr val="FFFFFF"/>
          </a:solidFill>
          <a:ln w="25400">
            <a:solidFill>
              <a:srgbClr val="1A2B4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868680"/>
            <a:ext cx="411480" cy="4114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22960" y="82296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Devices in shared spaces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365760" y="1371600"/>
            <a:ext cx="2514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screens in family rooms, especially at night. Charge devices outside bedrooms — this also helps sleep.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3154680" y="777240"/>
            <a:ext cx="2697480" cy="1920240"/>
          </a:xfrm>
          <a:prstGeom prst="rect">
            <a:avLst/>
          </a:prstGeom>
          <a:solidFill>
            <a:srgbClr val="FFFFFF"/>
          </a:solidFill>
          <a:ln w="25400">
            <a:solidFill>
              <a:srgbClr val="0D8C8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120" y="868680"/>
            <a:ext cx="411480" cy="41148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703320" y="82296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 parental controls</a:t>
            </a:r>
            <a:endParaRPr lang="en-US" sz="1250" dirty="0"/>
          </a:p>
        </p:txBody>
      </p:sp>
      <p:sp>
        <p:nvSpPr>
          <p:cNvPr id="11" name="Text 7"/>
          <p:cNvSpPr/>
          <p:nvPr/>
        </p:nvSpPr>
        <p:spPr>
          <a:xfrm>
            <a:off x="3246120" y="1371600"/>
            <a:ext cx="2514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your ISP's family filter (e.g. BT, Sky, Virgin all offer free filtering). Set up Google SafeSearch and YouTube Restricted Mode.</a:t>
            </a:r>
            <a:endParaRPr lang="en-US" sz="1050" dirty="0"/>
          </a:p>
        </p:txBody>
      </p:sp>
      <p:sp>
        <p:nvSpPr>
          <p:cNvPr id="12" name="Shape 8"/>
          <p:cNvSpPr/>
          <p:nvPr/>
        </p:nvSpPr>
        <p:spPr>
          <a:xfrm>
            <a:off x="6035040" y="777240"/>
            <a:ext cx="2697480" cy="1920240"/>
          </a:xfrm>
          <a:prstGeom prst="rect">
            <a:avLst/>
          </a:prstGeom>
          <a:solidFill>
            <a:srgbClr val="FFFFFF"/>
          </a:solidFill>
          <a:ln w="254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80" y="868680"/>
            <a:ext cx="411480" cy="4114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583680" y="82296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Talk about it regularly</a:t>
            </a:r>
            <a:endParaRPr lang="en-US" sz="1250" dirty="0"/>
          </a:p>
        </p:txBody>
      </p:sp>
      <p:sp>
        <p:nvSpPr>
          <p:cNvPr id="15" name="Text 10"/>
          <p:cNvSpPr/>
          <p:nvPr/>
        </p:nvSpPr>
        <p:spPr>
          <a:xfrm>
            <a:off x="6126480" y="1371600"/>
            <a:ext cx="2514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make it a 'big talk' — weave it into daily conversation. Ask 'what funny/weird things did you see online today?'</a:t>
            </a:r>
            <a:endParaRPr lang="en-US" sz="1050" dirty="0"/>
          </a:p>
        </p:txBody>
      </p:sp>
      <p:sp>
        <p:nvSpPr>
          <p:cNvPr id="16" name="Shape 11"/>
          <p:cNvSpPr/>
          <p:nvPr/>
        </p:nvSpPr>
        <p:spPr>
          <a:xfrm>
            <a:off x="274320" y="2880360"/>
            <a:ext cx="2697480" cy="1920240"/>
          </a:xfrm>
          <a:prstGeom prst="rect">
            <a:avLst/>
          </a:prstGeom>
          <a:solidFill>
            <a:srgbClr val="FFFFFF"/>
          </a:solidFill>
          <a:ln w="25400">
            <a:solidFill>
              <a:srgbClr val="7B68E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2971800"/>
            <a:ext cx="411480" cy="41148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822960" y="292608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 what they play &amp; watch</a:t>
            </a:r>
            <a:endParaRPr lang="en-US" sz="1250" dirty="0"/>
          </a:p>
        </p:txBody>
      </p:sp>
      <p:sp>
        <p:nvSpPr>
          <p:cNvPr id="19" name="Text 13"/>
          <p:cNvSpPr/>
          <p:nvPr/>
        </p:nvSpPr>
        <p:spPr>
          <a:xfrm>
            <a:off x="365760" y="3474720"/>
            <a:ext cx="2514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PEGI ratings on games (pegi.info). Use Common Sense Media (commonsensemedia.org) for film, TV and app reviews.</a:t>
            </a:r>
            <a:endParaRPr lang="en-US" sz="1050" dirty="0"/>
          </a:p>
        </p:txBody>
      </p:sp>
      <p:sp>
        <p:nvSpPr>
          <p:cNvPr id="20" name="Shape 14"/>
          <p:cNvSpPr/>
          <p:nvPr/>
        </p:nvSpPr>
        <p:spPr>
          <a:xfrm>
            <a:off x="3154680" y="2880360"/>
            <a:ext cx="2697480" cy="1920240"/>
          </a:xfrm>
          <a:prstGeom prst="rect">
            <a:avLst/>
          </a:prstGeom>
          <a:solidFill>
            <a:srgbClr val="FFFFFF"/>
          </a:solidFill>
          <a:ln w="254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120" y="2971800"/>
            <a:ext cx="411480" cy="41148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703320" y="292608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Privacy settings together</a:t>
            </a:r>
            <a:endParaRPr lang="en-US" sz="1250" dirty="0"/>
          </a:p>
        </p:txBody>
      </p:sp>
      <p:sp>
        <p:nvSpPr>
          <p:cNvPr id="23" name="Text 16"/>
          <p:cNvSpPr/>
          <p:nvPr/>
        </p:nvSpPr>
        <p:spPr>
          <a:xfrm>
            <a:off x="3246120" y="3474720"/>
            <a:ext cx="2514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 with your child and review privacy settings on their apps. Who can see their profile? Who can message them?</a:t>
            </a:r>
            <a:endParaRPr lang="en-US" sz="1050" dirty="0"/>
          </a:p>
        </p:txBody>
      </p:sp>
      <p:sp>
        <p:nvSpPr>
          <p:cNvPr id="24" name="Shape 17"/>
          <p:cNvSpPr/>
          <p:nvPr/>
        </p:nvSpPr>
        <p:spPr>
          <a:xfrm>
            <a:off x="6035040" y="2880360"/>
            <a:ext cx="2697480" cy="1920240"/>
          </a:xfrm>
          <a:prstGeom prst="rect">
            <a:avLst/>
          </a:prstGeom>
          <a:solidFill>
            <a:srgbClr val="FFFFFF"/>
          </a:solidFill>
          <a:ln w="25400">
            <a:solidFill>
              <a:srgbClr val="27AE6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6480" y="2971800"/>
            <a:ext cx="411480" cy="41148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6583680" y="292608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Stay the trusted adult</a:t>
            </a:r>
            <a:endParaRPr lang="en-US" sz="1250" dirty="0"/>
          </a:p>
        </p:txBody>
      </p:sp>
      <p:sp>
        <p:nvSpPr>
          <p:cNvPr id="27" name="Text 19"/>
          <p:cNvSpPr/>
          <p:nvPr/>
        </p:nvSpPr>
        <p:spPr>
          <a:xfrm>
            <a:off x="6126480" y="3474720"/>
            <a:ext cx="2514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it clear they will NEVER get in trouble for telling you something uncomfortable online. Your reaction determines if they come back.</a:t>
            </a:r>
            <a:endParaRPr lang="en-US" sz="10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Screen Time: Quality Over Quantity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274320" y="822960"/>
            <a:ext cx="4023360" cy="457200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274320" y="82296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Benefits of Technology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274320" y="1371600"/>
            <a:ext cx="4023360" cy="566928"/>
          </a:xfrm>
          <a:prstGeom prst="rect">
            <a:avLst/>
          </a:prstGeom>
          <a:solidFill>
            <a:srgbClr val="112A1A"/>
          </a:solidFill>
          <a:ln w="12700">
            <a:solidFill>
              <a:srgbClr val="1A4A2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411480" y="1371600"/>
            <a:ext cx="3749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0E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&amp; homework support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274320" y="2029968"/>
            <a:ext cx="4023360" cy="566928"/>
          </a:xfrm>
          <a:prstGeom prst="rect">
            <a:avLst/>
          </a:prstGeom>
          <a:solidFill>
            <a:srgbClr val="112A1A"/>
          </a:solidFill>
          <a:ln w="12700">
            <a:solidFill>
              <a:srgbClr val="1A4A2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411480" y="2029968"/>
            <a:ext cx="3749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0E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Creative expression (art, music, coding)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274320" y="2688336"/>
            <a:ext cx="4023360" cy="566928"/>
          </a:xfrm>
          <a:prstGeom prst="rect">
            <a:avLst/>
          </a:prstGeom>
          <a:solidFill>
            <a:srgbClr val="112A1A"/>
          </a:solidFill>
          <a:ln w="12700">
            <a:solidFill>
              <a:srgbClr val="1A4A2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411480" y="2688336"/>
            <a:ext cx="3749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0E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Staying connected with family &amp; friends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274320" y="3346704"/>
            <a:ext cx="4023360" cy="566928"/>
          </a:xfrm>
          <a:prstGeom prst="rect">
            <a:avLst/>
          </a:prstGeom>
          <a:solidFill>
            <a:srgbClr val="112A1A"/>
          </a:solidFill>
          <a:ln w="12700">
            <a:solidFill>
              <a:srgbClr val="1A4A2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411480" y="3346704"/>
            <a:ext cx="3749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0E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Building digital skills for the future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274320" y="4005072"/>
            <a:ext cx="4023360" cy="566928"/>
          </a:xfrm>
          <a:prstGeom prst="rect">
            <a:avLst/>
          </a:prstGeom>
          <a:solidFill>
            <a:srgbClr val="112A1A"/>
          </a:solidFill>
          <a:ln w="12700">
            <a:solidFill>
              <a:srgbClr val="1A4A2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411480" y="4005072"/>
            <a:ext cx="3749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0E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Entertainment and stress relief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4846320" y="822960"/>
            <a:ext cx="4023360" cy="457200"/>
          </a:xfrm>
          <a:prstGeom prst="rect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4846320" y="82296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Potential Concerns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4846320" y="1371600"/>
            <a:ext cx="4023360" cy="566928"/>
          </a:xfrm>
          <a:prstGeom prst="rect">
            <a:avLst/>
          </a:prstGeom>
          <a:solidFill>
            <a:srgbClr val="2A1A08"/>
          </a:solidFill>
          <a:ln w="12700">
            <a:solidFill>
              <a:srgbClr val="4A301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4983480" y="1371600"/>
            <a:ext cx="3749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0C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Disrupted sleep if used late at night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4846320" y="2029968"/>
            <a:ext cx="4023360" cy="566928"/>
          </a:xfrm>
          <a:prstGeom prst="rect">
            <a:avLst/>
          </a:prstGeom>
          <a:solidFill>
            <a:srgbClr val="2A1A08"/>
          </a:solidFill>
          <a:ln w="12700">
            <a:solidFill>
              <a:srgbClr val="4A301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4983480" y="2029968"/>
            <a:ext cx="3749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0C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Passive consumption vs. active engagement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4846320" y="2688336"/>
            <a:ext cx="4023360" cy="566928"/>
          </a:xfrm>
          <a:prstGeom prst="rect">
            <a:avLst/>
          </a:prstGeom>
          <a:solidFill>
            <a:srgbClr val="2A1A08"/>
          </a:solidFill>
          <a:ln w="12700">
            <a:solidFill>
              <a:srgbClr val="4A301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4983480" y="2688336"/>
            <a:ext cx="3749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0C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Exposure to harmful content or contacts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4846320" y="3346704"/>
            <a:ext cx="4023360" cy="566928"/>
          </a:xfrm>
          <a:prstGeom prst="rect">
            <a:avLst/>
          </a:prstGeom>
          <a:solidFill>
            <a:srgbClr val="2A1A08"/>
          </a:solidFill>
          <a:ln w="12700">
            <a:solidFill>
              <a:srgbClr val="4A301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4983480" y="3346704"/>
            <a:ext cx="3749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0C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on physical activity levels</a:t>
            </a:r>
            <a:endParaRPr lang="en-US" sz="1150" dirty="0"/>
          </a:p>
        </p:txBody>
      </p:sp>
      <p:sp>
        <p:nvSpPr>
          <p:cNvPr id="25" name="Shape 23"/>
          <p:cNvSpPr/>
          <p:nvPr/>
        </p:nvSpPr>
        <p:spPr>
          <a:xfrm>
            <a:off x="4846320" y="4005072"/>
            <a:ext cx="4023360" cy="566928"/>
          </a:xfrm>
          <a:prstGeom prst="rect">
            <a:avLst/>
          </a:prstGeom>
          <a:solidFill>
            <a:srgbClr val="2A1A08"/>
          </a:solidFill>
          <a:ln w="12700">
            <a:solidFill>
              <a:srgbClr val="4A301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4983480" y="4005072"/>
            <a:ext cx="3749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0C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comparison and self-esteem</a:t>
            </a:r>
            <a:endParaRPr lang="en-US" sz="1150" dirty="0"/>
          </a:p>
        </p:txBody>
      </p:sp>
      <p:sp>
        <p:nvSpPr>
          <p:cNvPr id="27" name="Shape 25"/>
          <p:cNvSpPr/>
          <p:nvPr/>
        </p:nvSpPr>
        <p:spPr>
          <a:xfrm>
            <a:off x="4343400" y="822960"/>
            <a:ext cx="457200" cy="3785616"/>
          </a:xfrm>
          <a:prstGeom prst="rect">
            <a:avLst/>
          </a:prstGeom>
          <a:solidFill>
            <a:srgbClr val="2A3A5A"/>
          </a:solidFill>
          <a:ln w="12700">
            <a:solidFill>
              <a:srgbClr val="2A3A5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4343400" y="2560320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9144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85800" y="0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Have the Conversation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274320" y="749808"/>
            <a:ext cx="4114800" cy="384048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274320" y="749808"/>
            <a:ext cx="4114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754880" y="749808"/>
            <a:ext cx="4114800" cy="384048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4754880" y="749808"/>
            <a:ext cx="4114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AVOID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74320" y="1234440"/>
            <a:ext cx="4114800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A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365760" y="123444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Start early — don't wait for a problem to arise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274320" y="1856232"/>
            <a:ext cx="4114800" cy="548640"/>
          </a:xfrm>
          <a:prstGeom prst="rect">
            <a:avLst/>
          </a:prstGeom>
          <a:solidFill>
            <a:srgbClr val="F0FFF0"/>
          </a:solidFill>
          <a:ln w="12700">
            <a:solidFill>
              <a:srgbClr val="D0EA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365760" y="1856232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Use news stories or TV as a natural conversation starter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274320" y="2478024"/>
            <a:ext cx="4114800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A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365760" y="2478024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Ask open questions: 'What do you think about...?'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274320" y="3099816"/>
            <a:ext cx="4114800" cy="548640"/>
          </a:xfrm>
          <a:prstGeom prst="rect">
            <a:avLst/>
          </a:prstGeom>
          <a:solidFill>
            <a:srgbClr val="F0FFF0"/>
          </a:solidFill>
          <a:ln w="12700">
            <a:solidFill>
              <a:srgbClr val="D0EA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365760" y="3099816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Be genuinely curious, not interrogative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274320" y="3721608"/>
            <a:ext cx="4114800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A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365760" y="3721608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Praise them for coming to you with concerns</a:t>
            </a:r>
            <a:endParaRPr lang="en-US" sz="1050" dirty="0"/>
          </a:p>
        </p:txBody>
      </p:sp>
      <p:sp>
        <p:nvSpPr>
          <p:cNvPr id="19" name="Shape 16"/>
          <p:cNvSpPr/>
          <p:nvPr/>
        </p:nvSpPr>
        <p:spPr>
          <a:xfrm>
            <a:off x="274320" y="4343400"/>
            <a:ext cx="4114800" cy="548640"/>
          </a:xfrm>
          <a:prstGeom prst="rect">
            <a:avLst/>
          </a:prstGeom>
          <a:solidFill>
            <a:srgbClr val="F0FFF0"/>
          </a:solidFill>
          <a:ln w="12700">
            <a:solidFill>
              <a:srgbClr val="D0EA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7"/>
          <p:cNvSpPr/>
          <p:nvPr/>
        </p:nvSpPr>
        <p:spPr>
          <a:xfrm>
            <a:off x="365760" y="434340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Share your own uncertainty — 'I'm not sure about that, let's look together'</a:t>
            </a: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4754880" y="1234440"/>
            <a:ext cx="4114800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AD0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19"/>
          <p:cNvSpPr/>
          <p:nvPr/>
        </p:nvSpPr>
        <p:spPr>
          <a:xfrm>
            <a:off x="4846320" y="123444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React with anger or panic — this closes down honesty</a:t>
            </a:r>
            <a:endParaRPr lang="en-US" sz="1050" dirty="0"/>
          </a:p>
        </p:txBody>
      </p:sp>
      <p:sp>
        <p:nvSpPr>
          <p:cNvPr id="23" name="Shape 20"/>
          <p:cNvSpPr/>
          <p:nvPr/>
        </p:nvSpPr>
        <p:spPr>
          <a:xfrm>
            <a:off x="4754880" y="1856232"/>
            <a:ext cx="4114800" cy="548640"/>
          </a:xfrm>
          <a:prstGeom prst="rect">
            <a:avLst/>
          </a:prstGeom>
          <a:solidFill>
            <a:srgbClr val="FFF5F5"/>
          </a:solidFill>
          <a:ln w="12700">
            <a:solidFill>
              <a:srgbClr val="EAD0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1"/>
          <p:cNvSpPr/>
          <p:nvPr/>
        </p:nvSpPr>
        <p:spPr>
          <a:xfrm>
            <a:off x="4846320" y="1856232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Remove devices immediately as the first response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4754880" y="2478024"/>
            <a:ext cx="4114800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AD0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3"/>
          <p:cNvSpPr/>
          <p:nvPr/>
        </p:nvSpPr>
        <p:spPr>
          <a:xfrm>
            <a:off x="4846320" y="2478024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Spy secretly — if discovered, trust is broken</a:t>
            </a:r>
            <a:endParaRPr lang="en-US" sz="1050" dirty="0"/>
          </a:p>
        </p:txBody>
      </p:sp>
      <p:sp>
        <p:nvSpPr>
          <p:cNvPr id="27" name="Shape 24"/>
          <p:cNvSpPr/>
          <p:nvPr/>
        </p:nvSpPr>
        <p:spPr>
          <a:xfrm>
            <a:off x="4754880" y="3099816"/>
            <a:ext cx="4114800" cy="548640"/>
          </a:xfrm>
          <a:prstGeom prst="rect">
            <a:avLst/>
          </a:prstGeom>
          <a:solidFill>
            <a:srgbClr val="FFF5F5"/>
          </a:solidFill>
          <a:ln w="12700">
            <a:solidFill>
              <a:srgbClr val="EAD0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25"/>
          <p:cNvSpPr/>
          <p:nvPr/>
        </p:nvSpPr>
        <p:spPr>
          <a:xfrm>
            <a:off x="4846320" y="3099816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Assume you know more than they do about specific apps</a:t>
            </a:r>
            <a:endParaRPr lang="en-US" sz="1050" dirty="0"/>
          </a:p>
        </p:txBody>
      </p:sp>
      <p:sp>
        <p:nvSpPr>
          <p:cNvPr id="29" name="Shape 26"/>
          <p:cNvSpPr/>
          <p:nvPr/>
        </p:nvSpPr>
        <p:spPr>
          <a:xfrm>
            <a:off x="4754880" y="3721608"/>
            <a:ext cx="4114800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AD0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Text 27"/>
          <p:cNvSpPr/>
          <p:nvPr/>
        </p:nvSpPr>
        <p:spPr>
          <a:xfrm>
            <a:off x="4846320" y="3721608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Make them feel ashamed for things they've seen</a:t>
            </a:r>
            <a:endParaRPr lang="en-US" sz="1050" dirty="0"/>
          </a:p>
        </p:txBody>
      </p:sp>
      <p:sp>
        <p:nvSpPr>
          <p:cNvPr id="31" name="Shape 28"/>
          <p:cNvSpPr/>
          <p:nvPr/>
        </p:nvSpPr>
        <p:spPr>
          <a:xfrm>
            <a:off x="4754880" y="4343400"/>
            <a:ext cx="4114800" cy="548640"/>
          </a:xfrm>
          <a:prstGeom prst="rect">
            <a:avLst/>
          </a:prstGeom>
          <a:solidFill>
            <a:srgbClr val="FFF5F5"/>
          </a:solidFill>
          <a:ln w="12700">
            <a:solidFill>
              <a:srgbClr val="EAD0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 29"/>
          <p:cNvSpPr/>
          <p:nvPr/>
        </p:nvSpPr>
        <p:spPr>
          <a:xfrm>
            <a:off x="4846320" y="434340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Wait until secondary school to start these conversations</a:t>
            </a:r>
            <a:endParaRPr lang="en-US" sz="10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 Do at School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365760" y="658368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7FC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child's e-safety education doesn't just happen at home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320040" y="1097280"/>
            <a:ext cx="4206240" cy="1783080"/>
          </a:xfrm>
          <a:prstGeom prst="rect">
            <a:avLst/>
          </a:prstGeom>
          <a:solidFill>
            <a:srgbClr val="1A2E50"/>
          </a:solidFill>
          <a:ln w="25400">
            <a:solidFill>
              <a:srgbClr val="0D8C8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4440"/>
            <a:ext cx="457200" cy="457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05840" y="1188720"/>
            <a:ext cx="3383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A8D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Curriculum Coverage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457200" y="178308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E-safety is embedded across Computing, PSHE and RSE. Children learn about privacy, digital footprints, online relationships and critical evaluation of information.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4754880" y="1097280"/>
            <a:ext cx="4206240" cy="1783080"/>
          </a:xfrm>
          <a:prstGeom prst="rect">
            <a:avLst/>
          </a:prstGeom>
          <a:solidFill>
            <a:srgbClr val="1A2E50"/>
          </a:solidFill>
          <a:ln w="25400">
            <a:solidFill>
              <a:srgbClr val="27AE6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0" y="1234440"/>
            <a:ext cx="457200" cy="4572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40680" y="1188720"/>
            <a:ext cx="3383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A8D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Safer Internet Day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4892040" y="178308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mark Safer Internet Day (February) each year with whole-school activities and class discussions. 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320040" y="3063240"/>
            <a:ext cx="4206240" cy="1783080"/>
          </a:xfrm>
          <a:prstGeom prst="rect">
            <a:avLst/>
          </a:prstGeom>
          <a:solidFill>
            <a:srgbClr val="1A2E50"/>
          </a:solidFill>
          <a:ln w="254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00400"/>
            <a:ext cx="457200" cy="4572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05840" y="3154680"/>
            <a:ext cx="3383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A8D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Designated Safeguarding Lead</a:t>
            </a:r>
            <a:endParaRPr lang="en-US" sz="1400" dirty="0"/>
          </a:p>
        </p:txBody>
      </p:sp>
      <p:sp>
        <p:nvSpPr>
          <p:cNvPr id="15" name="Text 10"/>
          <p:cNvSpPr/>
          <p:nvPr/>
        </p:nvSpPr>
        <p:spPr>
          <a:xfrm>
            <a:off x="457200" y="374904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DSLs are trained in online safety. Any concerns reported to us — by children, staff or parents — are acted upon with appropriate confidentiality.</a:t>
            </a:r>
            <a:endParaRPr lang="en-US" sz="1100" dirty="0"/>
          </a:p>
        </p:txBody>
      </p:sp>
      <p:sp>
        <p:nvSpPr>
          <p:cNvPr id="16" name="Shape 11"/>
          <p:cNvSpPr/>
          <p:nvPr/>
        </p:nvSpPr>
        <p:spPr>
          <a:xfrm>
            <a:off x="4754880" y="3063240"/>
            <a:ext cx="4206240" cy="1783080"/>
          </a:xfrm>
          <a:prstGeom prst="rect">
            <a:avLst/>
          </a:prstGeom>
          <a:solidFill>
            <a:srgbClr val="1A2E50"/>
          </a:solidFill>
          <a:ln w="25400">
            <a:solidFill>
              <a:srgbClr val="7B68E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040" y="3200400"/>
            <a:ext cx="457200" cy="4572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440680" y="3154680"/>
            <a:ext cx="3383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A8D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Filtered Network</a:t>
            </a:r>
            <a:endParaRPr lang="en-US" sz="1400" dirty="0"/>
          </a:p>
        </p:txBody>
      </p:sp>
      <p:sp>
        <p:nvSpPr>
          <p:cNvPr id="19" name="Text 13"/>
          <p:cNvSpPr/>
          <p:nvPr/>
        </p:nvSpPr>
        <p:spPr>
          <a:xfrm>
            <a:off x="4892040" y="374904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school network uses commercial filtering. However no filter is 100% effective — which is why education and conversation remain essential.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8C8C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Useful Resources for Parents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777240"/>
            <a:ext cx="4206240" cy="1261872"/>
          </a:xfrm>
          <a:prstGeom prst="rect">
            <a:avLst/>
          </a:prstGeom>
          <a:solidFill>
            <a:srgbClr val="FFFFFF"/>
          </a:solidFill>
          <a:ln w="381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274320" y="777240"/>
            <a:ext cx="4206240" cy="384048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365760" y="777240"/>
            <a:ext cx="4023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NSPCC Net Aware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65760" y="1179576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net-aware.org.uk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365760" y="1435608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Parent-friendly guides to apps, games and social networks your child uses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4709160" y="777240"/>
            <a:ext cx="4206240" cy="1261872"/>
          </a:xfrm>
          <a:prstGeom prst="rect">
            <a:avLst/>
          </a:prstGeom>
          <a:solidFill>
            <a:srgbClr val="FFFFFF"/>
          </a:solidFill>
          <a:ln w="38100">
            <a:solidFill>
              <a:srgbClr val="1A2B4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Shape 8"/>
          <p:cNvSpPr/>
          <p:nvPr/>
        </p:nvSpPr>
        <p:spPr>
          <a:xfrm>
            <a:off x="4709160" y="777240"/>
            <a:ext cx="4206240" cy="384048"/>
          </a:xfrm>
          <a:prstGeom prst="rect">
            <a:avLst/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4800600" y="777240"/>
            <a:ext cx="4023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Thinkuknow (CEOP)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800600" y="1179576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thinkuknow.co.uk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800600" y="1435608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Resources for all ages from the UK's child protection command. Report a concern via ceop.police.uk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274320" y="2194560"/>
            <a:ext cx="4206240" cy="1261872"/>
          </a:xfrm>
          <a:prstGeom prst="rect">
            <a:avLst/>
          </a:prstGeom>
          <a:solidFill>
            <a:srgbClr val="FFFFFF"/>
          </a:solidFill>
          <a:ln w="38100">
            <a:solidFill>
              <a:srgbClr val="0D8C8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" name="Shape 13"/>
          <p:cNvSpPr/>
          <p:nvPr/>
        </p:nvSpPr>
        <p:spPr>
          <a:xfrm>
            <a:off x="274320" y="2194560"/>
            <a:ext cx="4206240" cy="384048"/>
          </a:xfrm>
          <a:prstGeom prst="rect">
            <a:avLst/>
          </a:prstGeom>
          <a:solidFill>
            <a:srgbClr val="0D8C8C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365760" y="2194560"/>
            <a:ext cx="4023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Internet Matters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65760" y="2596896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8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internetmatters.org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365760" y="2852928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Step-by-step guides for parental controls on every device and platform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4709160" y="2194560"/>
            <a:ext cx="4206240" cy="1261872"/>
          </a:xfrm>
          <a:prstGeom prst="rect">
            <a:avLst/>
          </a:prstGeom>
          <a:solidFill>
            <a:srgbClr val="FFFFFF"/>
          </a:solidFill>
          <a:ln w="38100">
            <a:solidFill>
              <a:srgbClr val="7B68E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4709160" y="2194560"/>
            <a:ext cx="4206240" cy="384048"/>
          </a:xfrm>
          <a:prstGeom prst="rect">
            <a:avLst/>
          </a:prstGeom>
          <a:solidFill>
            <a:srgbClr val="7B68EE"/>
          </a:solidFill>
          <a:ln w="12700">
            <a:solidFill>
              <a:srgbClr val="7B68E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4800600" y="2194560"/>
            <a:ext cx="4023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Sense Media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4800600" y="2596896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7B68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commonsensemedia.org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800600" y="2852928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Age-based reviews of games, films, apps and websites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274320" y="3611880"/>
            <a:ext cx="4206240" cy="1261872"/>
          </a:xfrm>
          <a:prstGeom prst="rect">
            <a:avLst/>
          </a:prstGeom>
          <a:solidFill>
            <a:srgbClr val="FFFFFF"/>
          </a:solidFill>
          <a:ln w="38100">
            <a:solidFill>
              <a:srgbClr val="27AE6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5" name="Shape 23"/>
          <p:cNvSpPr/>
          <p:nvPr/>
        </p:nvSpPr>
        <p:spPr>
          <a:xfrm>
            <a:off x="274320" y="3611880"/>
            <a:ext cx="4206240" cy="384048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365760" y="3611880"/>
            <a:ext cx="4023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UK Safer Internet Centre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365760" y="4014216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7AE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saferinternet.org.uk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365760" y="4270248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Helpline for parents and carers: 0344 381 4772 (Mon–Fri 10am–4pm)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4709160" y="3611880"/>
            <a:ext cx="4206240" cy="1261872"/>
          </a:xfrm>
          <a:prstGeom prst="rect">
            <a:avLst/>
          </a:prstGeom>
          <a:solidFill>
            <a:srgbClr val="FFFFFF"/>
          </a:solidFill>
          <a:ln w="381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0" name="Shape 28"/>
          <p:cNvSpPr/>
          <p:nvPr/>
        </p:nvSpPr>
        <p:spPr>
          <a:xfrm>
            <a:off x="4709160" y="3611880"/>
            <a:ext cx="4206240" cy="384048"/>
          </a:xfrm>
          <a:prstGeom prst="rect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29"/>
          <p:cNvSpPr/>
          <p:nvPr/>
        </p:nvSpPr>
        <p:spPr>
          <a:xfrm>
            <a:off x="4800600" y="3611880"/>
            <a:ext cx="4023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Childline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4800600" y="4014216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8820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childline.org.uk / 0800 1111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4800600" y="4270248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Free, confidential helpline for children worried about anything online or offline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E-Safety?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777240"/>
            <a:ext cx="8412480" cy="914400"/>
          </a:xfrm>
          <a:prstGeom prst="rect">
            <a:avLst/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365760" y="777240"/>
            <a:ext cx="8412480" cy="914400"/>
          </a:xfrm>
          <a:prstGeom prst="rect">
            <a:avLst/>
          </a:prstGeom>
          <a:noFill/>
          <a:ln/>
        </p:spPr>
        <p:txBody>
          <a:bodyPr wrap="square" lIns="101600" tIns="101600" rIns="101600" bIns="1016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E-Safety means using technology safely, responsibly and with respect — covering the internet, social media, gaming, messaging apps and AI tools.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365760" y="1874520"/>
            <a:ext cx="2651760" cy="2834640"/>
          </a:xfrm>
          <a:prstGeom prst="rect">
            <a:avLst/>
          </a:prstGeom>
          <a:solidFill>
            <a:srgbClr val="FFFFFF"/>
          </a:solidFill>
          <a:ln w="25400">
            <a:solidFill>
              <a:srgbClr val="0D8C8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365760" y="1874520"/>
            <a:ext cx="2651760" cy="548640"/>
          </a:xfrm>
          <a:prstGeom prst="rect">
            <a:avLst/>
          </a:prstGeom>
          <a:solidFill>
            <a:srgbClr val="0D8C8C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20240"/>
            <a:ext cx="365760" cy="3657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68680" y="187452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Content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457200" y="2514600"/>
            <a:ext cx="2468880" cy="21031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children see, read, watch and access online — including harmful, hateful or age-inappropriate material.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3200400" y="1874520"/>
            <a:ext cx="2651760" cy="2834640"/>
          </a:xfrm>
          <a:prstGeom prst="rect">
            <a:avLst/>
          </a:prstGeom>
          <a:solidFill>
            <a:srgbClr val="FFFFFF"/>
          </a:solidFill>
          <a:ln w="254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Shape 9"/>
          <p:cNvSpPr/>
          <p:nvPr/>
        </p:nvSpPr>
        <p:spPr>
          <a:xfrm>
            <a:off x="3200400" y="1874520"/>
            <a:ext cx="2651760" cy="548640"/>
          </a:xfrm>
          <a:prstGeom prst="rect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0" y="1920240"/>
            <a:ext cx="365760" cy="36576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3703320" y="187452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3291840" y="2514600"/>
            <a:ext cx="2468880" cy="21031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children communicate with online — including strangers, groomers, cyberbullies and unknown adults.</a:t>
            </a:r>
            <a:endParaRPr lang="en-US" sz="1150" dirty="0"/>
          </a:p>
        </p:txBody>
      </p:sp>
      <p:sp>
        <p:nvSpPr>
          <p:cNvPr id="16" name="Shape 12"/>
          <p:cNvSpPr/>
          <p:nvPr/>
        </p:nvSpPr>
        <p:spPr>
          <a:xfrm>
            <a:off x="6035040" y="1874520"/>
            <a:ext cx="2651760" cy="2834640"/>
          </a:xfrm>
          <a:prstGeom prst="rect">
            <a:avLst/>
          </a:prstGeom>
          <a:solidFill>
            <a:srgbClr val="FFFFFF"/>
          </a:solidFill>
          <a:ln w="254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" name="Shape 13"/>
          <p:cNvSpPr/>
          <p:nvPr/>
        </p:nvSpPr>
        <p:spPr>
          <a:xfrm>
            <a:off x="6035040" y="1874520"/>
            <a:ext cx="2651760" cy="54864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80" y="1920240"/>
            <a:ext cx="365760" cy="36576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6537960" y="187452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Conduct</a:t>
            </a:r>
            <a:endParaRPr lang="en-US" sz="1800" dirty="0"/>
          </a:p>
        </p:txBody>
      </p:sp>
      <p:sp>
        <p:nvSpPr>
          <p:cNvPr id="20" name="Text 15"/>
          <p:cNvSpPr/>
          <p:nvPr/>
        </p:nvSpPr>
        <p:spPr>
          <a:xfrm>
            <a:off x="6126480" y="2514600"/>
            <a:ext cx="2468880" cy="21031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children behave online — including sharing personal data, sexting, and their digital footprint.</a:t>
            </a:r>
            <a:endParaRPr lang="en-US" sz="1150" dirty="0"/>
          </a:p>
        </p:txBody>
      </p:sp>
      <p:sp>
        <p:nvSpPr>
          <p:cNvPr id="21" name="Text 16"/>
          <p:cNvSpPr/>
          <p:nvPr/>
        </p:nvSpPr>
        <p:spPr>
          <a:xfrm>
            <a:off x="365760" y="4800600"/>
            <a:ext cx="8412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Conduct also includes how YOUR digital habits model behaviour for your children.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Messages to Take Away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274320" y="841248"/>
            <a:ext cx="8595360" cy="685800"/>
          </a:xfrm>
          <a:prstGeom prst="rect">
            <a:avLst/>
          </a:prstGeom>
          <a:solidFill>
            <a:srgbClr val="1A2E50"/>
          </a:solidFill>
          <a:ln w="12700">
            <a:solidFill>
              <a:srgbClr val="0D8C8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Shape 2"/>
          <p:cNvSpPr/>
          <p:nvPr/>
        </p:nvSpPr>
        <p:spPr>
          <a:xfrm>
            <a:off x="274320" y="841248"/>
            <a:ext cx="201168" cy="685800"/>
          </a:xfrm>
          <a:prstGeom prst="rect">
            <a:avLst/>
          </a:prstGeom>
          <a:solidFill>
            <a:srgbClr val="0D8C8C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548640" y="1024128"/>
            <a:ext cx="320040" cy="320040"/>
          </a:xfrm>
          <a:prstGeom prst="ellipse">
            <a:avLst/>
          </a:prstGeom>
          <a:solidFill>
            <a:srgbClr val="1A2E50"/>
          </a:solidFill>
          <a:ln w="12700">
            <a:solidFill>
              <a:srgbClr val="1A2E5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548640" y="102412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D8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1005840" y="841248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D0E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is a valuable tool — the goal is safety and resilience, not avoidance.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274320" y="1645920"/>
            <a:ext cx="8595360" cy="685800"/>
          </a:xfrm>
          <a:prstGeom prst="rect">
            <a:avLst/>
          </a:prstGeom>
          <a:solidFill>
            <a:srgbClr val="1A2E50"/>
          </a:solidFill>
          <a:ln w="12700">
            <a:solidFill>
              <a:srgbClr val="27AE6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274320" y="1645920"/>
            <a:ext cx="201168" cy="685800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8"/>
          <p:cNvSpPr/>
          <p:nvPr/>
        </p:nvSpPr>
        <p:spPr>
          <a:xfrm>
            <a:off x="548640" y="1828800"/>
            <a:ext cx="320040" cy="320040"/>
          </a:xfrm>
          <a:prstGeom prst="ellipse">
            <a:avLst/>
          </a:prstGeom>
          <a:solidFill>
            <a:srgbClr val="1A2E50"/>
          </a:solidFill>
          <a:ln w="12700">
            <a:solidFill>
              <a:srgbClr val="1A2E5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548640" y="182880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7AE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005840" y="1645920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D0E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relationship with your child is your most powerful safeguarding tool.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274320" y="2450592"/>
            <a:ext cx="8595360" cy="685800"/>
          </a:xfrm>
          <a:prstGeom prst="rect">
            <a:avLst/>
          </a:prstGeom>
          <a:solidFill>
            <a:srgbClr val="1A2E50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Shape 12"/>
          <p:cNvSpPr/>
          <p:nvPr/>
        </p:nvSpPr>
        <p:spPr>
          <a:xfrm>
            <a:off x="274320" y="2450592"/>
            <a:ext cx="201168" cy="685800"/>
          </a:xfrm>
          <a:prstGeom prst="rect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Shape 13"/>
          <p:cNvSpPr/>
          <p:nvPr/>
        </p:nvSpPr>
        <p:spPr>
          <a:xfrm>
            <a:off x="548640" y="2633472"/>
            <a:ext cx="320040" cy="320040"/>
          </a:xfrm>
          <a:prstGeom prst="ellipse">
            <a:avLst/>
          </a:prstGeom>
          <a:solidFill>
            <a:srgbClr val="1A2E50"/>
          </a:solidFill>
          <a:ln w="12700">
            <a:solidFill>
              <a:srgbClr val="1A2E5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548640" y="2633472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8820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005840" y="2450592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D0E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the conversation open, calm and ongoing — not a one-off 'big talk'.</a:t>
            </a:r>
            <a:endParaRPr lang="en-US" sz="1350" dirty="0"/>
          </a:p>
        </p:txBody>
      </p:sp>
      <p:sp>
        <p:nvSpPr>
          <p:cNvPr id="18" name="Shape 16"/>
          <p:cNvSpPr/>
          <p:nvPr/>
        </p:nvSpPr>
        <p:spPr>
          <a:xfrm>
            <a:off x="274320" y="3255264"/>
            <a:ext cx="8595360" cy="685800"/>
          </a:xfrm>
          <a:prstGeom prst="rect">
            <a:avLst/>
          </a:prstGeom>
          <a:solidFill>
            <a:srgbClr val="1A2E50"/>
          </a:solidFill>
          <a:ln w="12700">
            <a:solidFill>
              <a:srgbClr val="7B68E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9" name="Shape 17"/>
          <p:cNvSpPr/>
          <p:nvPr/>
        </p:nvSpPr>
        <p:spPr>
          <a:xfrm>
            <a:off x="274320" y="3255264"/>
            <a:ext cx="201168" cy="685800"/>
          </a:xfrm>
          <a:prstGeom prst="rect">
            <a:avLst/>
          </a:prstGeom>
          <a:solidFill>
            <a:srgbClr val="7B68EE"/>
          </a:solidFill>
          <a:ln w="12700">
            <a:solidFill>
              <a:srgbClr val="7B68E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548640" y="3438144"/>
            <a:ext cx="320040" cy="320040"/>
          </a:xfrm>
          <a:prstGeom prst="ellipse">
            <a:avLst/>
          </a:prstGeom>
          <a:solidFill>
            <a:srgbClr val="1A2E50"/>
          </a:solidFill>
          <a:ln w="12700">
            <a:solidFill>
              <a:srgbClr val="1A2E5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548640" y="343814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7B68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005840" y="3255264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D0E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filter or parental control can replace education and trust.</a:t>
            </a:r>
            <a:endParaRPr lang="en-US" sz="1350" dirty="0"/>
          </a:p>
        </p:txBody>
      </p:sp>
      <p:sp>
        <p:nvSpPr>
          <p:cNvPr id="23" name="Shape 21"/>
          <p:cNvSpPr/>
          <p:nvPr/>
        </p:nvSpPr>
        <p:spPr>
          <a:xfrm>
            <a:off x="274320" y="4059936"/>
            <a:ext cx="8595360" cy="685800"/>
          </a:xfrm>
          <a:prstGeom prst="rect">
            <a:avLst/>
          </a:prstGeom>
          <a:solidFill>
            <a:srgbClr val="1A2E50"/>
          </a:solidFill>
          <a:ln w="127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Shape 22"/>
          <p:cNvSpPr/>
          <p:nvPr/>
        </p:nvSpPr>
        <p:spPr>
          <a:xfrm>
            <a:off x="274320" y="4059936"/>
            <a:ext cx="201168" cy="68580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Shape 23"/>
          <p:cNvSpPr/>
          <p:nvPr/>
        </p:nvSpPr>
        <p:spPr>
          <a:xfrm>
            <a:off x="548640" y="4242816"/>
            <a:ext cx="320040" cy="320040"/>
          </a:xfrm>
          <a:prstGeom prst="ellipse">
            <a:avLst/>
          </a:prstGeom>
          <a:solidFill>
            <a:srgbClr val="1A2E50"/>
          </a:solidFill>
          <a:ln w="12700">
            <a:solidFill>
              <a:srgbClr val="1A2E5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548640" y="4242816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005840" y="4059936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D0E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you're worried about your child's safety online — contact the school, CEOP or police.</a:t>
            </a:r>
            <a:endParaRPr lang="en-US" sz="1350" dirty="0"/>
          </a:p>
        </p:txBody>
      </p:sp>
      <p:sp>
        <p:nvSpPr>
          <p:cNvPr id="29" name="Text 26"/>
          <p:cNvSpPr/>
          <p:nvPr/>
        </p:nvSpPr>
        <p:spPr>
          <a:xfrm>
            <a:off x="365760" y="4663440"/>
            <a:ext cx="4297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7FC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 for attending — you're already doing the most important thing.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3716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Digital Landscape in 2026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365760" y="68580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7FC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children are using — right now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365760" y="1188720"/>
            <a:ext cx="4206240" cy="1097280"/>
          </a:xfrm>
          <a:prstGeom prst="rect">
            <a:avLst/>
          </a:prstGeom>
          <a:solidFill>
            <a:srgbClr val="1E3560"/>
          </a:solidFill>
          <a:ln w="25400">
            <a:solidFill>
              <a:srgbClr val="0D8C8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502920" y="118872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8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97%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965960" y="1188720"/>
            <a:ext cx="2468880" cy="10972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children aged 9–16 use the internet weekly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800600" y="1188720"/>
            <a:ext cx="4206240" cy="1097280"/>
          </a:xfrm>
          <a:prstGeom prst="rect">
            <a:avLst/>
          </a:prstGeom>
          <a:solidFill>
            <a:srgbClr val="1E3560"/>
          </a:solidFill>
          <a:ln w="254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4937760" y="118872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E8820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in 3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6400800" y="1188720"/>
            <a:ext cx="2468880" cy="10972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internet users worldwide are children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65760" y="2468880"/>
            <a:ext cx="4206240" cy="1097280"/>
          </a:xfrm>
          <a:prstGeom prst="rect">
            <a:avLst/>
          </a:prstGeom>
          <a:solidFill>
            <a:srgbClr val="1E3560"/>
          </a:solidFill>
          <a:ln w="254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502920" y="246888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1965960" y="2468880"/>
            <a:ext cx="2468880" cy="10972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minimum age for most social platforms — but 44% of under-13s have accounts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800600" y="2468880"/>
            <a:ext cx="4206240" cy="1097280"/>
          </a:xfrm>
          <a:prstGeom prst="rect">
            <a:avLst/>
          </a:prstGeom>
          <a:solidFill>
            <a:srgbClr val="1E3560"/>
          </a:solidFill>
          <a:ln w="25400">
            <a:solidFill>
              <a:srgbClr val="7B68E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4937760" y="246888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7B68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6hrs+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6400800" y="2468880"/>
            <a:ext cx="2468880" cy="10972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 daily screen time for UK teenagers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365760" y="3749040"/>
            <a:ext cx="4206240" cy="1097280"/>
          </a:xfrm>
          <a:prstGeom prst="rect">
            <a:avLst/>
          </a:prstGeom>
          <a:solidFill>
            <a:srgbClr val="1E3560"/>
          </a:solidFill>
          <a:ln w="25400">
            <a:solidFill>
              <a:srgbClr val="0D8C8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502920" y="374904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D8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72%</a:t>
            </a:r>
            <a:endParaRPr lang="en-US" sz="3200" dirty="0"/>
          </a:p>
        </p:txBody>
      </p:sp>
      <p:sp>
        <p:nvSpPr>
          <p:cNvPr id="18" name="Text 16"/>
          <p:cNvSpPr/>
          <p:nvPr/>
        </p:nvSpPr>
        <p:spPr>
          <a:xfrm>
            <a:off x="1965960" y="3749040"/>
            <a:ext cx="2468880" cy="10972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young people say they've seen disturbing content online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800600" y="3749040"/>
            <a:ext cx="4206240" cy="1097280"/>
          </a:xfrm>
          <a:prstGeom prst="rect">
            <a:avLst/>
          </a:prstGeom>
          <a:solidFill>
            <a:srgbClr val="1E3560"/>
          </a:solidFill>
          <a:ln w="254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4937760" y="374904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E8820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</a:t>
            </a:r>
            <a:endParaRPr lang="en-US" sz="3200" dirty="0"/>
          </a:p>
        </p:txBody>
      </p:sp>
      <p:sp>
        <p:nvSpPr>
          <p:cNvPr id="21" name="Text 19"/>
          <p:cNvSpPr/>
          <p:nvPr/>
        </p:nvSpPr>
        <p:spPr>
          <a:xfrm>
            <a:off x="6400800" y="3749040"/>
            <a:ext cx="2468880" cy="10972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including chatbots, deepfakes and image generators are now regularly used by children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Online Risks: What to Know in 2026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274320" y="777240"/>
            <a:ext cx="859536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274320" y="777240"/>
            <a:ext cx="228600" cy="77724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960120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97280" y="777240"/>
            <a:ext cx="2926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Grooming &amp; Sexual Exploitation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023360" y="822960"/>
            <a:ext cx="4754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Abusers use social media, gaming and messaging apps. Grooming can happen in weeks. Groomers may also be other young people.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274320" y="1645920"/>
            <a:ext cx="859536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Shape 7"/>
          <p:cNvSpPr/>
          <p:nvPr/>
        </p:nvSpPr>
        <p:spPr>
          <a:xfrm>
            <a:off x="274320" y="1645920"/>
            <a:ext cx="228600" cy="777240"/>
          </a:xfrm>
          <a:prstGeom prst="rect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1828800"/>
            <a:ext cx="411480" cy="4114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097280" y="1645920"/>
            <a:ext cx="2926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Cyberbullying &amp; Harassment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4023360" y="1691640"/>
            <a:ext cx="4754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Unlike traditional bullying it follows children home. Screenshots and resharing can escalate harm rapidly. 1 in 5 young people experience cyberbullying.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274320" y="2514600"/>
            <a:ext cx="859536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7B68E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" name="Shape 11"/>
          <p:cNvSpPr/>
          <p:nvPr/>
        </p:nvSpPr>
        <p:spPr>
          <a:xfrm>
            <a:off x="274320" y="2514600"/>
            <a:ext cx="228600" cy="777240"/>
          </a:xfrm>
          <a:prstGeom prst="rect">
            <a:avLst/>
          </a:prstGeom>
          <a:solidFill>
            <a:srgbClr val="7B68EE"/>
          </a:solidFill>
          <a:ln w="12700">
            <a:solidFill>
              <a:srgbClr val="7B68E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" y="2697480"/>
            <a:ext cx="411480" cy="41148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97280" y="2514600"/>
            <a:ext cx="2926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Harmful &amp; Radicalising Content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4023360" y="2560320"/>
            <a:ext cx="4754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Age-inappropriate content, self-harm material, extremist ideology and disordered eating communities can be algorithmically recommended.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274320" y="3383280"/>
            <a:ext cx="859536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0D8C8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Shape 15"/>
          <p:cNvSpPr/>
          <p:nvPr/>
        </p:nvSpPr>
        <p:spPr>
          <a:xfrm>
            <a:off x="274320" y="3383280"/>
            <a:ext cx="228600" cy="777240"/>
          </a:xfrm>
          <a:prstGeom prst="rect">
            <a:avLst/>
          </a:prstGeom>
          <a:solidFill>
            <a:srgbClr val="0D8C8C"/>
          </a:solidFill>
          <a:ln w="12700">
            <a:solidFill>
              <a:srgbClr val="0D8C8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" y="3566160"/>
            <a:ext cx="411480" cy="41148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097280" y="3383280"/>
            <a:ext cx="2926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Privacy &amp; Data Risks</a:t>
            </a:r>
            <a:endParaRPr lang="en-US" sz="1300" dirty="0"/>
          </a:p>
        </p:txBody>
      </p:sp>
      <p:sp>
        <p:nvSpPr>
          <p:cNvPr id="23" name="Text 17"/>
          <p:cNvSpPr/>
          <p:nvPr/>
        </p:nvSpPr>
        <p:spPr>
          <a:xfrm>
            <a:off x="4023360" y="3429000"/>
            <a:ext cx="4754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Oversharing location, school name or daily routines. Children rarely read privacy policies and apps harvest data by default.</a:t>
            </a:r>
            <a:endParaRPr lang="en-US" sz="1050" dirty="0"/>
          </a:p>
        </p:txBody>
      </p:sp>
      <p:sp>
        <p:nvSpPr>
          <p:cNvPr id="24" name="Shape 18"/>
          <p:cNvSpPr/>
          <p:nvPr/>
        </p:nvSpPr>
        <p:spPr>
          <a:xfrm>
            <a:off x="274320" y="4251960"/>
            <a:ext cx="859536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74C3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5" name="Shape 19"/>
          <p:cNvSpPr/>
          <p:nvPr/>
        </p:nvSpPr>
        <p:spPr>
          <a:xfrm>
            <a:off x="274320" y="4251960"/>
            <a:ext cx="228600" cy="777240"/>
          </a:xfrm>
          <a:prstGeom prst="rect">
            <a:avLst/>
          </a:prstGeom>
          <a:solidFill>
            <a:srgbClr val="E74C3C"/>
          </a:solidFill>
          <a:ln w="1270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" y="4434840"/>
            <a:ext cx="411480" cy="41148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097280" y="4251960"/>
            <a:ext cx="2926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Deepfakes &amp; AI-Generated Content</a:t>
            </a:r>
            <a:endParaRPr lang="en-US" sz="1300" dirty="0"/>
          </a:p>
        </p:txBody>
      </p:sp>
      <p:sp>
        <p:nvSpPr>
          <p:cNvPr id="28" name="Text 21"/>
          <p:cNvSpPr/>
          <p:nvPr/>
        </p:nvSpPr>
        <p:spPr>
          <a:xfrm>
            <a:off x="4023360" y="4297680"/>
            <a:ext cx="4754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can now convincingly create fake images and voices. Children may be targets of image-based abuse using AI tools.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22CA1-7123-80A4-4BBF-D9CA9F9ED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" y="0"/>
            <a:ext cx="91391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3716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Online Language: Do You Know These?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365760" y="68580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7FC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Terms your child may use — some are warning signs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274320" y="1143000"/>
            <a:ext cx="2743200" cy="777240"/>
          </a:xfrm>
          <a:prstGeom prst="rect">
            <a:avLst/>
          </a:prstGeom>
          <a:solidFill>
            <a:srgbClr val="2C1010"/>
          </a:solidFill>
          <a:ln w="254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384048" y="11430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ASL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1417320" y="11430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0A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 / Sex / Location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3200400" y="1143000"/>
            <a:ext cx="2743200" cy="777240"/>
          </a:xfrm>
          <a:prstGeom prst="rect">
            <a:avLst/>
          </a:prstGeom>
          <a:solidFill>
            <a:srgbClr val="2C1010"/>
          </a:solidFill>
          <a:ln w="254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3310128" y="11430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GNOC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343400" y="11430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0A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Naked On Camera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6126480" y="1143000"/>
            <a:ext cx="2743200" cy="777240"/>
          </a:xfrm>
          <a:prstGeom prst="rect">
            <a:avLst/>
          </a:prstGeom>
          <a:solidFill>
            <a:srgbClr val="2C1010"/>
          </a:solidFill>
          <a:ln w="254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6236208" y="11430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LMIRL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7269480" y="11430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0A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Let's Meet In Real Life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274320" y="2057400"/>
            <a:ext cx="2743200" cy="777240"/>
          </a:xfrm>
          <a:prstGeom prst="rect">
            <a:avLst/>
          </a:prstGeom>
          <a:solidFill>
            <a:srgbClr val="2C1010"/>
          </a:solidFill>
          <a:ln w="254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4" name="Text 12"/>
          <p:cNvSpPr/>
          <p:nvPr/>
        </p:nvSpPr>
        <p:spPr>
          <a:xfrm>
            <a:off x="384048" y="20574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KPC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417320" y="20574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0A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Parents Clueless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3200400" y="2057400"/>
            <a:ext cx="2743200" cy="777240"/>
          </a:xfrm>
          <a:prstGeom prst="rect">
            <a:avLst/>
          </a:prstGeom>
          <a:solidFill>
            <a:srgbClr val="112240"/>
          </a:solidFill>
          <a:ln w="12700">
            <a:solidFill>
              <a:srgbClr val="2A4A7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3310128" y="20574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FC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P911/PAW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343400" y="20574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Parent Alert / Parents Are Watching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6126480" y="2057400"/>
            <a:ext cx="2743200" cy="777240"/>
          </a:xfrm>
          <a:prstGeom prst="rect">
            <a:avLst/>
          </a:prstGeom>
          <a:solidFill>
            <a:srgbClr val="2C1010"/>
          </a:solidFill>
          <a:ln w="254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6236208" y="20574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IWSN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7269480" y="20574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0A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Want Sex Now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274320" y="2971800"/>
            <a:ext cx="2743200" cy="777240"/>
          </a:xfrm>
          <a:prstGeom prst="rect">
            <a:avLst/>
          </a:prstGeom>
          <a:solidFill>
            <a:srgbClr val="2C1010"/>
          </a:solidFill>
          <a:ln w="254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384048" y="29718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RU/18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1417320" y="29718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0A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You Over 18?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3200400" y="2971800"/>
            <a:ext cx="2743200" cy="777240"/>
          </a:xfrm>
          <a:prstGeom prst="rect">
            <a:avLst/>
          </a:prstGeom>
          <a:solidFill>
            <a:srgbClr val="112240"/>
          </a:solidFill>
          <a:ln w="12700">
            <a:solidFill>
              <a:srgbClr val="2A4A7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3310128" y="29718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FC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Ghosting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4343400" y="29718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Suddenly ignoring someone online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6126480" y="2971800"/>
            <a:ext cx="2743200" cy="777240"/>
          </a:xfrm>
          <a:prstGeom prst="rect">
            <a:avLst/>
          </a:prstGeom>
          <a:solidFill>
            <a:srgbClr val="112240"/>
          </a:solidFill>
          <a:ln w="12700">
            <a:solidFill>
              <a:srgbClr val="2A4A7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9" name="Text 27"/>
          <p:cNvSpPr/>
          <p:nvPr/>
        </p:nvSpPr>
        <p:spPr>
          <a:xfrm>
            <a:off x="6236208" y="29718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FC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7269480" y="29718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Suspicious / Among Us game slang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274320" y="3886200"/>
            <a:ext cx="2743200" cy="777240"/>
          </a:xfrm>
          <a:prstGeom prst="rect">
            <a:avLst/>
          </a:prstGeom>
          <a:solidFill>
            <a:srgbClr val="112240"/>
          </a:solidFill>
          <a:ln w="12700">
            <a:solidFill>
              <a:srgbClr val="2A4A7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2" name="Text 30"/>
          <p:cNvSpPr/>
          <p:nvPr/>
        </p:nvSpPr>
        <p:spPr>
          <a:xfrm>
            <a:off x="384048" y="38862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FC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Cap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1417320" y="38862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lie / seriously (slang)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3200400" y="3886200"/>
            <a:ext cx="2743200" cy="777240"/>
          </a:xfrm>
          <a:prstGeom prst="rect">
            <a:avLst/>
          </a:prstGeom>
          <a:solidFill>
            <a:srgbClr val="112240"/>
          </a:solidFill>
          <a:ln w="12700">
            <a:solidFill>
              <a:srgbClr val="2A4A7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" name="Text 33"/>
          <p:cNvSpPr/>
          <p:nvPr/>
        </p:nvSpPr>
        <p:spPr>
          <a:xfrm>
            <a:off x="3310128" y="38862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FC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W/L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4343400" y="38862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 / Loss — rating someone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6126480" y="3886200"/>
            <a:ext cx="2743200" cy="777240"/>
          </a:xfrm>
          <a:prstGeom prst="rect">
            <a:avLst/>
          </a:prstGeom>
          <a:solidFill>
            <a:srgbClr val="2C1010"/>
          </a:solidFill>
          <a:ln w="25400">
            <a:solidFill>
              <a:srgbClr val="C0392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" name="Text 36"/>
          <p:cNvSpPr/>
          <p:nvPr/>
        </p:nvSpPr>
        <p:spPr>
          <a:xfrm>
            <a:off x="6236208" y="3886200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420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7269480" y="388620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0A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 to cannabis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274320" y="4663440"/>
            <a:ext cx="274320" cy="256032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1" name="Text 39"/>
          <p:cNvSpPr/>
          <p:nvPr/>
        </p:nvSpPr>
        <p:spPr>
          <a:xfrm>
            <a:off x="640080" y="4663440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0A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 border = potential safeguarding concern if you see this in your child's messages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9144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31520" y="0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Warning Signs to Watch For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274320" y="777240"/>
            <a:ext cx="420624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Shape 3"/>
          <p:cNvSpPr/>
          <p:nvPr/>
        </p:nvSpPr>
        <p:spPr>
          <a:xfrm>
            <a:off x="365760" y="1033272"/>
            <a:ext cx="347472" cy="347472"/>
          </a:xfrm>
          <a:prstGeom prst="ellipse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365760" y="103327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822960" y="777240"/>
            <a:ext cx="35661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Switching screens or closing devices suddenly when you enter the room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4709160" y="777240"/>
            <a:ext cx="420624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Shape 7"/>
          <p:cNvSpPr/>
          <p:nvPr/>
        </p:nvSpPr>
        <p:spPr>
          <a:xfrm>
            <a:off x="4800600" y="1033272"/>
            <a:ext cx="347472" cy="347472"/>
          </a:xfrm>
          <a:prstGeom prst="ellipse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4800600" y="103327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257800" y="777240"/>
            <a:ext cx="35661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Becoming secretive about who they are talking to online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274320" y="1783080"/>
            <a:ext cx="420624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Shape 11"/>
          <p:cNvSpPr/>
          <p:nvPr/>
        </p:nvSpPr>
        <p:spPr>
          <a:xfrm>
            <a:off x="365760" y="2039112"/>
            <a:ext cx="347472" cy="347472"/>
          </a:xfrm>
          <a:prstGeom prst="ellipse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2"/>
          <p:cNvSpPr/>
          <p:nvPr/>
        </p:nvSpPr>
        <p:spPr>
          <a:xfrm>
            <a:off x="365760" y="203911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822960" y="1783080"/>
            <a:ext cx="35661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Spending much more (or much less) time online than usual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4709160" y="1783080"/>
            <a:ext cx="420624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" name="Shape 15"/>
          <p:cNvSpPr/>
          <p:nvPr/>
        </p:nvSpPr>
        <p:spPr>
          <a:xfrm>
            <a:off x="4800600" y="2039112"/>
            <a:ext cx="347472" cy="347472"/>
          </a:xfrm>
          <a:prstGeom prst="ellipse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6"/>
          <p:cNvSpPr/>
          <p:nvPr/>
        </p:nvSpPr>
        <p:spPr>
          <a:xfrm>
            <a:off x="4800600" y="203911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5257800" y="1783080"/>
            <a:ext cx="35661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Unexplained gifts, money, phone credit or new devices</a:t>
            </a: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274320" y="2788920"/>
            <a:ext cx="420624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" name="Shape 19"/>
          <p:cNvSpPr/>
          <p:nvPr/>
        </p:nvSpPr>
        <p:spPr>
          <a:xfrm>
            <a:off x="365760" y="3044952"/>
            <a:ext cx="347472" cy="347472"/>
          </a:xfrm>
          <a:prstGeom prst="ellipse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0"/>
          <p:cNvSpPr/>
          <p:nvPr/>
        </p:nvSpPr>
        <p:spPr>
          <a:xfrm>
            <a:off x="365760" y="304495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822960" y="2788920"/>
            <a:ext cx="35661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Emotional withdrawal, anxiety, low mood — especially after using their device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4709160" y="2788920"/>
            <a:ext cx="420624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6" name="Shape 23"/>
          <p:cNvSpPr/>
          <p:nvPr/>
        </p:nvSpPr>
        <p:spPr>
          <a:xfrm>
            <a:off x="4800600" y="3044952"/>
            <a:ext cx="347472" cy="347472"/>
          </a:xfrm>
          <a:prstGeom prst="ellipse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Text 24"/>
          <p:cNvSpPr/>
          <p:nvPr/>
        </p:nvSpPr>
        <p:spPr>
          <a:xfrm>
            <a:off x="4800600" y="304495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5257800" y="2788920"/>
            <a:ext cx="35661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Using adult language, sexual references or showing knowledge beyond their years</a:t>
            </a:r>
            <a:endParaRPr lang="en-US" sz="1050" dirty="0"/>
          </a:p>
        </p:txBody>
      </p:sp>
      <p:sp>
        <p:nvSpPr>
          <p:cNvPr id="29" name="Shape 26"/>
          <p:cNvSpPr/>
          <p:nvPr/>
        </p:nvSpPr>
        <p:spPr>
          <a:xfrm>
            <a:off x="274320" y="3794760"/>
            <a:ext cx="420624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0" name="Shape 27"/>
          <p:cNvSpPr/>
          <p:nvPr/>
        </p:nvSpPr>
        <p:spPr>
          <a:xfrm>
            <a:off x="365760" y="4050792"/>
            <a:ext cx="347472" cy="347472"/>
          </a:xfrm>
          <a:prstGeom prst="ellipse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28"/>
          <p:cNvSpPr/>
          <p:nvPr/>
        </p:nvSpPr>
        <p:spPr>
          <a:xfrm>
            <a:off x="365760" y="405079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822960" y="3794760"/>
            <a:ext cx="35661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'friends' who they haven't met in person and are reluctant to talk about</a:t>
            </a:r>
            <a:endParaRPr lang="en-US" sz="1050" dirty="0"/>
          </a:p>
        </p:txBody>
      </p:sp>
      <p:sp>
        <p:nvSpPr>
          <p:cNvPr id="33" name="Shape 30"/>
          <p:cNvSpPr/>
          <p:nvPr/>
        </p:nvSpPr>
        <p:spPr>
          <a:xfrm>
            <a:off x="4709160" y="3794760"/>
            <a:ext cx="420624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820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" name="Shape 31"/>
          <p:cNvSpPr/>
          <p:nvPr/>
        </p:nvSpPr>
        <p:spPr>
          <a:xfrm>
            <a:off x="4800600" y="4050792"/>
            <a:ext cx="347472" cy="347472"/>
          </a:xfrm>
          <a:prstGeom prst="ellipse">
            <a:avLst/>
          </a:prstGeom>
          <a:solidFill>
            <a:srgbClr val="E8820C"/>
          </a:solidFill>
          <a:ln w="12700">
            <a:solidFill>
              <a:srgbClr val="E8820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5" name="Text 32"/>
          <p:cNvSpPr/>
          <p:nvPr/>
        </p:nvSpPr>
        <p:spPr>
          <a:xfrm>
            <a:off x="4800600" y="405079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200" dirty="0"/>
          </a:p>
        </p:txBody>
      </p:sp>
      <p:sp>
        <p:nvSpPr>
          <p:cNvPr id="36" name="Text 33"/>
          <p:cNvSpPr/>
          <p:nvPr/>
        </p:nvSpPr>
        <p:spPr>
          <a:xfrm>
            <a:off x="5257800" y="3794760"/>
            <a:ext cx="35661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Wanting to meet someone from online, or actually meeting up in secret</a:t>
            </a:r>
            <a:endParaRPr lang="en-US" sz="1050" dirty="0"/>
          </a:p>
        </p:txBody>
      </p:sp>
      <p:sp>
        <p:nvSpPr>
          <p:cNvPr id="37" name="Text 34"/>
          <p:cNvSpPr/>
          <p:nvPr/>
        </p:nvSpPr>
        <p:spPr>
          <a:xfrm>
            <a:off x="274320" y="4800600"/>
            <a:ext cx="8595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Remember: These signs may have innocent explanations. Stay calm — your response shapes whether your child comes to you next time.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8EB1E-1F94-BA92-E031-913614E33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" y="0"/>
            <a:ext cx="91391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1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Grooming: What Parents Need to Know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65760" y="777240"/>
            <a:ext cx="8412480" cy="777240"/>
          </a:xfrm>
          <a:prstGeom prst="rect">
            <a:avLst/>
          </a:prstGeom>
          <a:solidFill>
            <a:srgbClr val="2C0A0A"/>
          </a:solidFill>
          <a:ln w="254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65760" y="777240"/>
            <a:ext cx="8412480" cy="777240"/>
          </a:xfrm>
          <a:prstGeom prst="rect">
            <a:avLst/>
          </a:prstGeom>
          <a:noFill/>
          <a:ln/>
        </p:spPr>
        <p:txBody>
          <a:bodyPr wrap="square" lIns="101600" tIns="101600" rIns="101600" bIns="10160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0C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Grooming is when someone builds an emotional connection with a child to gain their trust, with the purpose of sexual abuse, exploitation or radicalisation.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65760" y="1691640"/>
            <a:ext cx="8412480" cy="713232"/>
          </a:xfrm>
          <a:prstGeom prst="rect">
            <a:avLst/>
          </a:prstGeom>
          <a:solidFill>
            <a:srgbClr val="1A2E50"/>
          </a:solidFill>
          <a:ln w="12700">
            <a:solidFill>
              <a:srgbClr val="2A4A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365760" y="1691640"/>
            <a:ext cx="164592" cy="713232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640080" y="1691640"/>
            <a:ext cx="29260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C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happens across ALL platforms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3611880" y="1691640"/>
            <a:ext cx="5029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Instagram, Snapchat, TikTok, Discord, Roblox, Fortnite and Minecraft all have messaging. Groomers go where children are.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365760" y="2496312"/>
            <a:ext cx="8412480" cy="713232"/>
          </a:xfrm>
          <a:prstGeom prst="rect">
            <a:avLst/>
          </a:prstGeom>
          <a:solidFill>
            <a:srgbClr val="1A2E50"/>
          </a:solidFill>
          <a:ln w="12700">
            <a:solidFill>
              <a:srgbClr val="2A4A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8"/>
          <p:cNvSpPr/>
          <p:nvPr/>
        </p:nvSpPr>
        <p:spPr>
          <a:xfrm>
            <a:off x="365760" y="2496312"/>
            <a:ext cx="164592" cy="713232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640080" y="2496312"/>
            <a:ext cx="29260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C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Groomers can be other young people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3611880" y="2496312"/>
            <a:ext cx="5029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always an older adult. Sexual exploitation networks sometimes use peer groomers of a similar age.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365760" y="3300984"/>
            <a:ext cx="8412480" cy="713232"/>
          </a:xfrm>
          <a:prstGeom prst="rect">
            <a:avLst/>
          </a:prstGeom>
          <a:solidFill>
            <a:srgbClr val="1A2E50"/>
          </a:solidFill>
          <a:ln w="12700">
            <a:solidFill>
              <a:srgbClr val="2A4A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Shape 12"/>
          <p:cNvSpPr/>
          <p:nvPr/>
        </p:nvSpPr>
        <p:spPr>
          <a:xfrm>
            <a:off x="365760" y="3300984"/>
            <a:ext cx="164592" cy="713232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640080" y="3300984"/>
            <a:ext cx="29260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C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Secrecy is the key tool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611880" y="3300984"/>
            <a:ext cx="5029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Groomers create a world where they are the only trusted adult. Watch for your child feeling they must hide a friendship.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65760" y="4105656"/>
            <a:ext cx="8412480" cy="713232"/>
          </a:xfrm>
          <a:prstGeom prst="rect">
            <a:avLst/>
          </a:prstGeom>
          <a:solidFill>
            <a:srgbClr val="1A2E50"/>
          </a:solidFill>
          <a:ln w="12700">
            <a:solidFill>
              <a:srgbClr val="2A4A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365760" y="4105656"/>
            <a:ext cx="164592" cy="713232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640080" y="4105656"/>
            <a:ext cx="29260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C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can happen very quickly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3611880" y="4105656"/>
            <a:ext cx="5029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0C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Cases have involved children being groomed within 2 weeks of first contact. Regular check-ins matter.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365760" y="4892040"/>
            <a:ext cx="8412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F0A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suspect your child is being groomed: contact your school's Designated Safeguarding Lead (DSL), CEOP (Child Exploitation and Online Protection), or call the police.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2086</Words>
  <Application>Microsoft Office PowerPoint</Application>
  <PresentationFormat>On-screen Show (16:9)</PresentationFormat>
  <Paragraphs>281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E-Safety Parent Workshop 2026</dc:title>
  <dc:subject>PptxGenJS Presentation</dc:subject>
  <dc:creator>School E-Safety Team</dc:creator>
  <cp:lastModifiedBy>Mehul Madlani</cp:lastModifiedBy>
  <cp:revision>12</cp:revision>
  <dcterms:created xsi:type="dcterms:W3CDTF">2026-05-12T08:03:16Z</dcterms:created>
  <dcterms:modified xsi:type="dcterms:W3CDTF">2026-06-02T13:26:58Z</dcterms:modified>
</cp:coreProperties>
</file>