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20"/>
  </p:notesMasterIdLst>
  <p:sldIdLst>
    <p:sldId id="305" r:id="rId5"/>
    <p:sldId id="306" r:id="rId6"/>
    <p:sldId id="303" r:id="rId7"/>
    <p:sldId id="304" r:id="rId8"/>
    <p:sldId id="283" r:id="rId9"/>
    <p:sldId id="278" r:id="rId10"/>
    <p:sldId id="286" r:id="rId11"/>
    <p:sldId id="295" r:id="rId12"/>
    <p:sldId id="281" r:id="rId13"/>
    <p:sldId id="308" r:id="rId14"/>
    <p:sldId id="307" r:id="rId15"/>
    <p:sldId id="299" r:id="rId16"/>
    <p:sldId id="300" r:id="rId17"/>
    <p:sldId id="301" r:id="rId18"/>
    <p:sldId id="302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471" autoAdjust="0"/>
  </p:normalViewPr>
  <p:slideViewPr>
    <p:cSldViewPr snapToGrid="0">
      <p:cViewPr varScale="1">
        <p:scale>
          <a:sx n="63" d="100"/>
          <a:sy n="63" d="100"/>
        </p:scale>
        <p:origin x="1426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805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AC03FBB8-6889-4E4D-80E9-324D945FC55A}" type="datetimeFigureOut">
              <a:rPr lang="en-GB" smtClean="0"/>
              <a:t>30/09/2025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805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57F7EE3A-7056-41B6-8020-FAD485E743C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194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teach/class-clips-video/pshe-computing-gcse-fake-news/zkb4cqt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77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284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8DEB3-1566-4450-8515-2E3FE88A90E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008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Child Exploitation and Online Protection Command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National Society for the Prevention of Cruelty to Children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7EE3A-7056-41B6-8020-FAD485E743C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908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hlinkClick r:id="rId3"/>
              </a:rPr>
              <a:t>Fake News - BBC Teach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8DEB3-1566-4450-8515-2E3FE88A90E6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79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25F87-1A95-4550-BF29-241224762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A2A1C2-2FD8-447E-A514-13245EAEF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BCDCF-D6C2-4F11-B227-3BD572C9C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1CFD-E8D2-4B78-B4E4-AE56869950CA}" type="datetimeFigureOut">
              <a:rPr lang="en-GB" smtClean="0"/>
              <a:t>30/09/2025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56CF5-4699-4A04-8BF8-1D8C97D3C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7E8BB-27C7-4E47-B480-213BCD3D5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2246-D5A5-4E3E-856A-DD298399CC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455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373D2-C031-4E1A-AC79-D93615037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934E0D-C392-426B-88D0-9D5D9D55A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4D085-CC2C-4157-BF7A-BD5FF8D1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1CFD-E8D2-4B78-B4E4-AE56869950CA}" type="datetimeFigureOut">
              <a:rPr lang="en-GB" smtClean="0"/>
              <a:t>30/09/2025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CD3C8-4784-48EA-BD6D-AB4ACECC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9F4F-1BE9-4315-9800-38A63B6E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2246-D5A5-4E3E-856A-DD298399CC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53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2448FB-E0BF-4BF0-9D0F-06FFDB43A6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B5A372-CC0B-4C4D-AEB2-1152E2E3E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88E12-9622-433B-BBE3-25D22A70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1CFD-E8D2-4B78-B4E4-AE56869950CA}" type="datetimeFigureOut">
              <a:rPr lang="en-GB" smtClean="0"/>
              <a:t>30/09/2025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E9614-51EC-4209-BA5A-E361408E9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80F9B-93F6-47E0-A9A6-F37C14959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2246-D5A5-4E3E-856A-DD298399CC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09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89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BF187-8AF0-4CE7-83C2-5CA0E6FEC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22E76-0BEF-4A4C-AF13-89E109650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6D293-2743-4F18-9B96-B28E51C1C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1CFD-E8D2-4B78-B4E4-AE56869950CA}" type="datetimeFigureOut">
              <a:rPr lang="en-GB" smtClean="0"/>
              <a:t>30/09/2025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9F54-259E-429D-8527-6CBE6932A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E4546-CD4E-4F9C-BD67-BAD1EFBCE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2246-D5A5-4E3E-856A-DD298399CC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74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217E6-1F64-499A-BA38-6D323C0C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A8996-2BA4-4D3B-8419-1164B9D5F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2C943-E0F2-4FA1-88EA-4756ACED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1CFD-E8D2-4B78-B4E4-AE56869950CA}" type="datetimeFigureOut">
              <a:rPr lang="en-GB" smtClean="0"/>
              <a:t>30/09/2025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1FB3A-8C62-4A57-98F1-F3F0888C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5E294-F4BF-41A0-9C4A-4638F44C2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2246-D5A5-4E3E-856A-DD298399CC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2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CEF85-2E86-47E9-ACE2-121D3F754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96219-02EB-4CE2-A48B-307C2E2CEA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432C3-AB7A-4A0C-83AD-75F38342B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7DEAA-AA1B-4BE4-A8F7-93E7027D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1CFD-E8D2-4B78-B4E4-AE56869950CA}" type="datetimeFigureOut">
              <a:rPr lang="en-GB" smtClean="0"/>
              <a:t>30/09/2025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FC505-73C0-41F9-B559-F281665F2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0AD18-DC4C-46C9-9751-86A1FEB1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2246-D5A5-4E3E-856A-DD298399CC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02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BDE55-159A-41CD-9116-9D2DC37C5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44D8C-1D14-47FF-B3C5-AD25057E4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6ECC4-4EAF-4C72-AAEB-06A60E3BF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CC3BA0-7853-4D37-84A7-38A20F5EA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4477E8-B8F5-4D67-8AB1-5D8F53470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B0238C-9500-452C-B8F1-229BAF3AD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1CFD-E8D2-4B78-B4E4-AE56869950CA}" type="datetimeFigureOut">
              <a:rPr lang="en-GB" smtClean="0"/>
              <a:t>30/09/2025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435854-0D7B-4070-B625-1462FA121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B6B00D-8E4C-4896-8D01-0E857573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2246-D5A5-4E3E-856A-DD298399CC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15189-3D75-4E68-94EA-C7AB03028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A0E704-50A8-466D-A9B2-BA1716155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1CFD-E8D2-4B78-B4E4-AE56869950CA}" type="datetimeFigureOut">
              <a:rPr lang="en-GB" smtClean="0"/>
              <a:t>30/09/2025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E1B07C-099B-4A70-96EC-2BE395BFD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6DF81-8D34-4AD7-A862-6287718A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2246-D5A5-4E3E-856A-DD298399CC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12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063465-6ABD-4B29-B667-3BCA2ACA4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1CFD-E8D2-4B78-B4E4-AE56869950CA}" type="datetimeFigureOut">
              <a:rPr lang="en-GB" smtClean="0"/>
              <a:t>30/09/2025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9AB2C7-2A31-471C-89D8-AC463372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64825-0A75-4917-B5DF-A322E06FA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2246-D5A5-4E3E-856A-DD298399CC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46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ED04A-1140-4D1D-80D7-12C83BE78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9C6E2-B957-4116-ADCC-46A92283C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64082-2B36-4004-8616-14E947975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3CC809-C12B-4D58-8365-838C64DF2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1CFD-E8D2-4B78-B4E4-AE56869950CA}" type="datetimeFigureOut">
              <a:rPr lang="en-GB" smtClean="0"/>
              <a:t>30/09/2025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23D05-1AC4-4885-96EB-8A3FC4F53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C4F05-F2BD-4CA2-992D-0753351D2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2246-D5A5-4E3E-856A-DD298399CC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02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CA5C9-02A6-4891-B0E3-B4192F345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425F5C-CCAD-4281-8919-93B8F7521C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51861B-CE31-4EC3-AA6B-1F6F8AFFE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02309-6F1E-4618-8C39-1A66BD204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1CFD-E8D2-4B78-B4E4-AE56869950CA}" type="datetimeFigureOut">
              <a:rPr lang="en-GB" smtClean="0"/>
              <a:t>30/09/2025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73660-0EED-4C23-BF0F-F7F80C228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9FF96-930F-49C3-883C-F8F1464D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2246-D5A5-4E3E-856A-DD298399CC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942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B98E72-77BF-4273-B84C-BD31782D5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9369F-D7B9-4CA9-AC59-F1455BFBB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9CAEE-8402-45BE-955F-D2B731BC4D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41CFD-E8D2-4B78-B4E4-AE56869950CA}" type="datetimeFigureOut">
              <a:rPr lang="en-GB" smtClean="0"/>
              <a:t>30/09/2025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B6BC4-C4D2-4317-9946-3A00A5388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BA7A7-1989-47E7-BCE9-DCE0D1EF2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72246-D5A5-4E3E-856A-DD298399CC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32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hyperlink" Target="https://www.bbc.co.uk/teach/class-clips-video/pshe-computing-gcse-fake-news/zkb4cqt" TargetMode="Externa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1EEA00-2299-AA83-BC48-8FF34FBA8F4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390133" y="2497920"/>
            <a:ext cx="49498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GB" altLang="en-US" sz="12000" b="1" dirty="0">
                <a:latin typeface="Century Gothic" panose="020B0502020202020204" pitchFamily="34" charset="0"/>
              </a:rPr>
              <a:t>PSHE</a:t>
            </a:r>
          </a:p>
        </p:txBody>
      </p:sp>
    </p:spTree>
    <p:extLst>
      <p:ext uri="{BB962C8B-B14F-4D97-AF65-F5344CB8AC3E}">
        <p14:creationId xmlns:p14="http://schemas.microsoft.com/office/powerpoint/2010/main" val="874991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2026A-AAC9-2F3A-DD45-B2D0EBB84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C9EF13-72F3-0D12-72B1-63EECD7AE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68" y="-372580"/>
            <a:ext cx="9870279" cy="25056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BE2148-78CC-96B8-CC79-E340208993B8}"/>
              </a:ext>
            </a:extLst>
          </p:cNvPr>
          <p:cNvSpPr/>
          <p:nvPr/>
        </p:nvSpPr>
        <p:spPr>
          <a:xfrm>
            <a:off x="5123543" y="1654122"/>
            <a:ext cx="1944914" cy="957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C10976-4EC5-DBED-9362-FF8C0F95779C}"/>
              </a:ext>
            </a:extLst>
          </p:cNvPr>
          <p:cNvSpPr/>
          <p:nvPr/>
        </p:nvSpPr>
        <p:spPr>
          <a:xfrm>
            <a:off x="6066972" y="2713157"/>
            <a:ext cx="1944914" cy="957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BB4E64-2BC7-99D8-4584-5B291C0FB8CC}"/>
              </a:ext>
            </a:extLst>
          </p:cNvPr>
          <p:cNvSpPr/>
          <p:nvPr/>
        </p:nvSpPr>
        <p:spPr>
          <a:xfrm>
            <a:off x="6066972" y="4791166"/>
            <a:ext cx="1944914" cy="957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9B7FB3-1959-4C3E-223A-22CFCFBDB31C}"/>
              </a:ext>
            </a:extLst>
          </p:cNvPr>
          <p:cNvSpPr/>
          <p:nvPr/>
        </p:nvSpPr>
        <p:spPr>
          <a:xfrm>
            <a:off x="4064000" y="4791166"/>
            <a:ext cx="1944914" cy="957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EA7FF3-24BF-3E5C-E0FC-2BB6C0C4A9C7}"/>
              </a:ext>
            </a:extLst>
          </p:cNvPr>
          <p:cNvSpPr/>
          <p:nvPr/>
        </p:nvSpPr>
        <p:spPr>
          <a:xfrm>
            <a:off x="5094515" y="3730426"/>
            <a:ext cx="1944914" cy="957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EB4E98-3BBC-DC31-F751-D93B20E74741}"/>
              </a:ext>
            </a:extLst>
          </p:cNvPr>
          <p:cNvSpPr/>
          <p:nvPr/>
        </p:nvSpPr>
        <p:spPr>
          <a:xfrm>
            <a:off x="4064000" y="2714862"/>
            <a:ext cx="1944914" cy="957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3E7EA5-4DBF-B64D-DC58-D470040DF1C1}"/>
              </a:ext>
            </a:extLst>
          </p:cNvPr>
          <p:cNvSpPr/>
          <p:nvPr/>
        </p:nvSpPr>
        <p:spPr>
          <a:xfrm>
            <a:off x="5036457" y="5806730"/>
            <a:ext cx="1944914" cy="957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9A6ADB-EF62-CC7B-BD85-1E85EC8706FB}"/>
              </a:ext>
            </a:extLst>
          </p:cNvPr>
          <p:cNvSpPr/>
          <p:nvPr/>
        </p:nvSpPr>
        <p:spPr>
          <a:xfrm>
            <a:off x="7097487" y="3730426"/>
            <a:ext cx="1944914" cy="957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2D1E50-A809-FCC1-C90F-1E58A7FCE3DB}"/>
              </a:ext>
            </a:extLst>
          </p:cNvPr>
          <p:cNvSpPr/>
          <p:nvPr/>
        </p:nvSpPr>
        <p:spPr>
          <a:xfrm>
            <a:off x="3091543" y="3730426"/>
            <a:ext cx="1944914" cy="957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BD7C8256-3F1B-833B-8809-1E90A2FD52C7}"/>
              </a:ext>
            </a:extLst>
          </p:cNvPr>
          <p:cNvSpPr txBox="1">
            <a:spLocks/>
          </p:cNvSpPr>
          <p:nvPr/>
        </p:nvSpPr>
        <p:spPr>
          <a:xfrm>
            <a:off x="111171" y="1782045"/>
            <a:ext cx="3784216" cy="1410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Century Gothic" panose="020B0502020202020204" pitchFamily="34" charset="0"/>
              </a:rPr>
              <a:t>Values that help when considering data sharing online:</a:t>
            </a:r>
          </a:p>
        </p:txBody>
      </p:sp>
    </p:spTree>
    <p:extLst>
      <p:ext uri="{BB962C8B-B14F-4D97-AF65-F5344CB8AC3E}">
        <p14:creationId xmlns:p14="http://schemas.microsoft.com/office/powerpoint/2010/main" val="1002449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CBB84-204D-1451-8883-258EC960C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01B979-AA70-5951-EF8E-30F491766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68" y="-372580"/>
            <a:ext cx="9870279" cy="2505673"/>
          </a:xfrm>
          <a:prstGeom prst="rect">
            <a:avLst/>
          </a:prstGeom>
        </p:spPr>
      </p:pic>
      <p:sp>
        <p:nvSpPr>
          <p:cNvPr id="11" name="Title 9">
            <a:extLst>
              <a:ext uri="{FF2B5EF4-FFF2-40B4-BE49-F238E27FC236}">
                <a16:creationId xmlns:a16="http://schemas.microsoft.com/office/drawing/2014/main" id="{084F31BA-F34A-CF62-3475-01EE0582BE8F}"/>
              </a:ext>
            </a:extLst>
          </p:cNvPr>
          <p:cNvSpPr txBox="1">
            <a:spLocks/>
          </p:cNvSpPr>
          <p:nvPr/>
        </p:nvSpPr>
        <p:spPr>
          <a:xfrm>
            <a:off x="1524000" y="1843765"/>
            <a:ext cx="8729472" cy="558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Century Gothic" panose="020B0502020202020204" pitchFamily="34" charset="0"/>
              </a:rPr>
              <a:t>How should people behave online?</a:t>
            </a:r>
          </a:p>
        </p:txBody>
      </p:sp>
      <p:sp>
        <p:nvSpPr>
          <p:cNvPr id="2" name="Pentagon 1">
            <a:extLst>
              <a:ext uri="{FF2B5EF4-FFF2-40B4-BE49-F238E27FC236}">
                <a16:creationId xmlns:a16="http://schemas.microsoft.com/office/drawing/2014/main" id="{E0B4791C-98AF-F079-C2C4-ED6D50F77DD4}"/>
              </a:ext>
            </a:extLst>
          </p:cNvPr>
          <p:cNvSpPr/>
          <p:nvPr/>
        </p:nvSpPr>
        <p:spPr>
          <a:xfrm>
            <a:off x="1524000" y="3236701"/>
            <a:ext cx="2386818" cy="2080887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Century Gothic" panose="020B0502020202020204" pitchFamily="34" charset="0"/>
              </a:rPr>
              <a:t>5 </a:t>
            </a:r>
            <a:r>
              <a:rPr lang="en-GB" sz="2800" dirty="0">
                <a:latin typeface="Century Gothic" panose="020B0502020202020204" pitchFamily="34" charset="0"/>
              </a:rPr>
              <a:t>values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2262F-0E3B-3ED0-9E41-82B373FAA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769" y="2791485"/>
            <a:ext cx="4302954" cy="370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05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BC8C8A84-5418-4D82-843F-917CA1AC4517}"/>
              </a:ext>
            </a:extLst>
          </p:cNvPr>
          <p:cNvSpPr/>
          <p:nvPr/>
        </p:nvSpPr>
        <p:spPr>
          <a:xfrm>
            <a:off x="3108764" y="283334"/>
            <a:ext cx="6151145" cy="1322063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5" descr="push-button">
            <a:extLst>
              <a:ext uri="{FF2B5EF4-FFF2-40B4-BE49-F238E27FC236}">
                <a16:creationId xmlns:a16="http://schemas.microsoft.com/office/drawing/2014/main" id="{9F1CE0D2-47E3-441D-ADCF-DEA2329C4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635" y="128069"/>
            <a:ext cx="139223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F9B88AB-49F2-406E-92A7-3A329D724B52}"/>
              </a:ext>
            </a:extLst>
          </p:cNvPr>
          <p:cNvSpPr/>
          <p:nvPr/>
        </p:nvSpPr>
        <p:spPr>
          <a:xfrm>
            <a:off x="3996539" y="128069"/>
            <a:ext cx="449116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9000" b="1" spc="50" dirty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Activate</a:t>
            </a:r>
            <a:endParaRPr lang="en-GB" sz="9000" b="1" cap="none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4" name="Picture 2" descr="Image result for childrens hospital school">
            <a:extLst>
              <a:ext uri="{FF2B5EF4-FFF2-40B4-BE49-F238E27FC236}">
                <a16:creationId xmlns:a16="http://schemas.microsoft.com/office/drawing/2014/main" id="{46363D84-E7D7-4F50-AD1C-7D7F9DEB1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8" y="94051"/>
            <a:ext cx="1749714" cy="17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9">
            <a:extLst>
              <a:ext uri="{FF2B5EF4-FFF2-40B4-BE49-F238E27FC236}">
                <a16:creationId xmlns:a16="http://schemas.microsoft.com/office/drawing/2014/main" id="{1CDB36B0-5504-40A9-8CC4-4519B133B080}"/>
              </a:ext>
            </a:extLst>
          </p:cNvPr>
          <p:cNvSpPr txBox="1">
            <a:spLocks/>
          </p:cNvSpPr>
          <p:nvPr/>
        </p:nvSpPr>
        <p:spPr>
          <a:xfrm>
            <a:off x="1524000" y="1843765"/>
            <a:ext cx="8729472" cy="558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Century Gothic" panose="020B0502020202020204" pitchFamily="34" charset="0"/>
              </a:rPr>
              <a:t>Disinformation - Fake news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E53C5-492F-CA95-EBA9-6C1B29510412}"/>
              </a:ext>
            </a:extLst>
          </p:cNvPr>
          <p:cNvSpPr txBox="1"/>
          <p:nvPr/>
        </p:nvSpPr>
        <p:spPr>
          <a:xfrm>
            <a:off x="388018" y="6205334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Fake News - BBC Teach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10C773-6552-FD19-5CF3-88DA06AB73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2849" y="2122794"/>
            <a:ext cx="4831773" cy="483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37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03A82CBC-6B66-4B23-9E6A-1BB32B67222D}"/>
              </a:ext>
            </a:extLst>
          </p:cNvPr>
          <p:cNvSpPr/>
          <p:nvPr/>
        </p:nvSpPr>
        <p:spPr>
          <a:xfrm>
            <a:off x="1844960" y="77937"/>
            <a:ext cx="8502079" cy="1197987"/>
          </a:xfrm>
          <a:prstGeom prst="roundRect">
            <a:avLst/>
          </a:prstGeom>
          <a:solidFill>
            <a:srgbClr val="FF1515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8A0523-F384-4078-AFAC-FC8B2974EF42}"/>
              </a:ext>
            </a:extLst>
          </p:cNvPr>
          <p:cNvSpPr/>
          <p:nvPr/>
        </p:nvSpPr>
        <p:spPr>
          <a:xfrm>
            <a:off x="1881404" y="-201403"/>
            <a:ext cx="8383834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9000" b="1" spc="50" dirty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Progress Check</a:t>
            </a:r>
            <a:endParaRPr lang="en-GB" sz="9000" b="1" cap="none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CD5B3-0119-4018-81F9-086F0EF59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044" y="389497"/>
            <a:ext cx="1639216" cy="1077030"/>
          </a:xfrm>
          <a:prstGeom prst="rect">
            <a:avLst/>
          </a:prstGeom>
        </p:spPr>
      </p:pic>
      <p:pic>
        <p:nvPicPr>
          <p:cNvPr id="6" name="Picture 2" descr="Image result for childrens hospital school">
            <a:extLst>
              <a:ext uri="{FF2B5EF4-FFF2-40B4-BE49-F238E27FC236}">
                <a16:creationId xmlns:a16="http://schemas.microsoft.com/office/drawing/2014/main" id="{1CA10944-6C70-4CDA-A1D0-C7846A105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3" y="94051"/>
            <a:ext cx="1749714" cy="17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488F64A-9C41-4C18-A613-0A556C3DCE20}"/>
              </a:ext>
            </a:extLst>
          </p:cNvPr>
          <p:cNvSpPr txBox="1">
            <a:spLocks/>
          </p:cNvSpPr>
          <p:nvPr/>
        </p:nvSpPr>
        <p:spPr>
          <a:xfrm>
            <a:off x="1666392" y="1879750"/>
            <a:ext cx="10525608" cy="11317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latin typeface="Century Gothic" panose="020B0502020202020204" pitchFamily="34" charset="0"/>
              </a:rPr>
              <a:t>What are the five top tips for considering reliability of news?</a:t>
            </a: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Century Gothic" panose="020B0502020202020204" pitchFamily="34" charset="0"/>
              </a:rPr>
              <a:t>Five top tips for considering reliability of news are: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D58E96-EA03-42BC-B5DC-3B7AD20F6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715" y="5329290"/>
            <a:ext cx="1215372" cy="7441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59289B-26F2-45AC-BFE7-E8C50752C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681" y="4553467"/>
            <a:ext cx="791441" cy="791441"/>
          </a:xfrm>
          <a:prstGeom prst="rect">
            <a:avLst/>
          </a:prstGeom>
        </p:spPr>
      </p:pic>
      <p:pic>
        <p:nvPicPr>
          <p:cNvPr id="13" name="Picture 2" descr="Image result for Number 1 billiard or pool ball novelty plate">
            <a:extLst>
              <a:ext uri="{FF2B5EF4-FFF2-40B4-BE49-F238E27FC236}">
                <a16:creationId xmlns:a16="http://schemas.microsoft.com/office/drawing/2014/main" id="{51AB0BFD-A2B2-4980-9106-85B642810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56" y="3033538"/>
            <a:ext cx="716695" cy="79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Number 2 billiard or pool ball novelty plate">
            <a:extLst>
              <a:ext uri="{FF2B5EF4-FFF2-40B4-BE49-F238E27FC236}">
                <a16:creationId xmlns:a16="http://schemas.microsoft.com/office/drawing/2014/main" id="{F34DBFE3-8C2B-4747-B48B-624046B50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02" y="3786706"/>
            <a:ext cx="753601" cy="77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mage result for Number 5 billiard or pool ball novelty plate">
            <a:extLst>
              <a:ext uri="{FF2B5EF4-FFF2-40B4-BE49-F238E27FC236}">
                <a16:creationId xmlns:a16="http://schemas.microsoft.com/office/drawing/2014/main" id="{D7D8B4DF-19CB-42FA-8299-95E28F4EF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81" y="6060757"/>
            <a:ext cx="775132" cy="77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9">
            <a:extLst>
              <a:ext uri="{FF2B5EF4-FFF2-40B4-BE49-F238E27FC236}">
                <a16:creationId xmlns:a16="http://schemas.microsoft.com/office/drawing/2014/main" id="{F19FC0F9-5AC5-1C0B-4DFE-6BCABE446768}"/>
              </a:ext>
            </a:extLst>
          </p:cNvPr>
          <p:cNvSpPr txBox="1">
            <a:spLocks/>
          </p:cNvSpPr>
          <p:nvPr/>
        </p:nvSpPr>
        <p:spPr>
          <a:xfrm>
            <a:off x="1745315" y="1421444"/>
            <a:ext cx="8729472" cy="558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Century Gothic" panose="020B0502020202020204" pitchFamily="34" charset="0"/>
              </a:rPr>
              <a:t>Fake news </a:t>
            </a:r>
          </a:p>
        </p:txBody>
      </p:sp>
    </p:spTree>
    <p:extLst>
      <p:ext uri="{BB962C8B-B14F-4D97-AF65-F5344CB8AC3E}">
        <p14:creationId xmlns:p14="http://schemas.microsoft.com/office/powerpoint/2010/main" val="2132547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D9E254-DE81-444B-A873-268C84238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9" y="361347"/>
            <a:ext cx="5211816" cy="1323074"/>
          </a:xfrm>
          <a:prstGeom prst="rect">
            <a:avLst/>
          </a:prstGeom>
        </p:spPr>
      </p:pic>
      <p:sp>
        <p:nvSpPr>
          <p:cNvPr id="11" name="Title 9">
            <a:extLst>
              <a:ext uri="{FF2B5EF4-FFF2-40B4-BE49-F238E27FC236}">
                <a16:creationId xmlns:a16="http://schemas.microsoft.com/office/drawing/2014/main" id="{E193002F-7199-41D2-AE1D-98A52E98DA79}"/>
              </a:ext>
            </a:extLst>
          </p:cNvPr>
          <p:cNvSpPr txBox="1">
            <a:spLocks/>
          </p:cNvSpPr>
          <p:nvPr/>
        </p:nvSpPr>
        <p:spPr>
          <a:xfrm>
            <a:off x="822960" y="1956307"/>
            <a:ext cx="4482966" cy="4275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Century Gothic" panose="020B0502020202020204" pitchFamily="34" charset="0"/>
              </a:rPr>
              <a:t>Create a poster/flyer for children aged 5-10 about rules to stay safe online.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b="1" dirty="0">
                <a:latin typeface="Century Gothic" panose="020B0502020202020204" pitchFamily="34" charset="0"/>
              </a:rPr>
              <a:t>Challenge: </a:t>
            </a:r>
            <a:r>
              <a:rPr lang="en-GB" sz="2800" dirty="0">
                <a:latin typeface="Century Gothic" panose="020B0502020202020204" pitchFamily="34" charset="0"/>
              </a:rPr>
              <a:t>provide some advice/guidance for parents about how to keep their child safe using digital devices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78B04E53-A12F-7051-1FB6-35E76D8898E8}"/>
              </a:ext>
            </a:extLst>
          </p:cNvPr>
          <p:cNvSpPr/>
          <p:nvPr/>
        </p:nvSpPr>
        <p:spPr>
          <a:xfrm>
            <a:off x="5883442" y="0"/>
            <a:ext cx="6308558" cy="6858000"/>
          </a:xfrm>
          <a:prstGeom prst="frame">
            <a:avLst>
              <a:gd name="adj1" fmla="val 3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12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13ADE6C2-7691-480D-BEBE-F223C79D2201}"/>
              </a:ext>
            </a:extLst>
          </p:cNvPr>
          <p:cNvSpPr/>
          <p:nvPr/>
        </p:nvSpPr>
        <p:spPr>
          <a:xfrm>
            <a:off x="1927540" y="217628"/>
            <a:ext cx="8502079" cy="888641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291429-33BC-4C89-9A4C-7066607EB5BA}"/>
              </a:ext>
            </a:extLst>
          </p:cNvPr>
          <p:cNvSpPr/>
          <p:nvPr/>
        </p:nvSpPr>
        <p:spPr>
          <a:xfrm>
            <a:off x="2840937" y="-76715"/>
            <a:ext cx="649286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9000" b="1" spc="50" dirty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Consolidate</a:t>
            </a:r>
            <a:endParaRPr lang="en-GB" sz="9000" b="1" cap="none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2" descr="consolidate-11">
            <a:extLst>
              <a:ext uri="{FF2B5EF4-FFF2-40B4-BE49-F238E27FC236}">
                <a16:creationId xmlns:a16="http://schemas.microsoft.com/office/drawing/2014/main" id="{68001FA2-8FC9-4543-8FAF-6F07B0A73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103" y="120987"/>
            <a:ext cx="1658897" cy="131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result for childrens hospital school">
            <a:extLst>
              <a:ext uri="{FF2B5EF4-FFF2-40B4-BE49-F238E27FC236}">
                <a16:creationId xmlns:a16="http://schemas.microsoft.com/office/drawing/2014/main" id="{5FBC7D4B-9E58-4588-A9C9-C4E822800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3" y="94051"/>
            <a:ext cx="1749714" cy="17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F8F3CA-5EA3-4FCF-9AC2-3C5976E574DD}"/>
              </a:ext>
            </a:extLst>
          </p:cNvPr>
          <p:cNvSpPr txBox="1"/>
          <p:nvPr/>
        </p:nvSpPr>
        <p:spPr>
          <a:xfrm>
            <a:off x="586870" y="1595021"/>
            <a:ext cx="584969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0B0C0C"/>
                </a:solidFill>
                <a:effectLst/>
                <a:latin typeface="Century Gothic" panose="020B0502020202020204" pitchFamily="34" charset="0"/>
              </a:rPr>
              <a:t>Independent regulator will be appointed to enforce stringent new standards</a:t>
            </a:r>
          </a:p>
          <a:p>
            <a:pPr algn="l"/>
            <a:endParaRPr lang="en-GB" sz="2800" b="0" i="0" dirty="0">
              <a:solidFill>
                <a:srgbClr val="0B0C0C"/>
              </a:solidFill>
              <a:effectLst/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0B0C0C"/>
                </a:solidFill>
                <a:effectLst/>
                <a:latin typeface="Century Gothic" panose="020B0502020202020204" pitchFamily="34" charset="0"/>
              </a:rPr>
              <a:t>Social media firms must abide by mandatory “duty of care” to protect users and could face heavy fines if they fail to deliver</a:t>
            </a:r>
          </a:p>
          <a:p>
            <a:pPr algn="l"/>
            <a:endParaRPr lang="en-GB" sz="2800" b="0" i="0" dirty="0">
              <a:solidFill>
                <a:srgbClr val="0B0C0C"/>
              </a:solidFill>
              <a:effectLst/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0B0C0C"/>
                </a:solidFill>
                <a:effectLst/>
                <a:latin typeface="Century Gothic" panose="020B0502020202020204" pitchFamily="34" charset="0"/>
              </a:rPr>
              <a:t>Measures are the first of their kind in the world in the fight to make the internet a safer place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362FEB-551A-30CA-FD0B-8D51320ED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105" y="2253540"/>
            <a:ext cx="4949399" cy="306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57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134D9-29B2-301A-68C3-30EB172BC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F17833-4D22-18F7-93C1-917BD560F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111" y="174370"/>
            <a:ext cx="5680844" cy="654890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2FD6BDD-7DC8-1D1F-2F6C-450EA1AA932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74984" y="2399597"/>
            <a:ext cx="49498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GB" altLang="en-US" sz="3600" b="1" dirty="0">
                <a:latin typeface="Century Gothic" panose="020B0502020202020204" pitchFamily="34" charset="0"/>
              </a:rPr>
              <a:t>Year 11</a:t>
            </a:r>
          </a:p>
        </p:txBody>
      </p:sp>
    </p:spTree>
    <p:extLst>
      <p:ext uri="{BB962C8B-B14F-4D97-AF65-F5344CB8AC3E}">
        <p14:creationId xmlns:p14="http://schemas.microsoft.com/office/powerpoint/2010/main" val="3949053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3</a:t>
            </a:fld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654C9D-7C84-875F-81C8-35ACCCA4E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28" y="1053499"/>
            <a:ext cx="18478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10BE7FC-1DA8-637B-0CD9-0012847765B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025278" y="2766218"/>
            <a:ext cx="49498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GB" altLang="en-US" sz="3600" b="1" dirty="0">
                <a:latin typeface="Century Gothic" panose="020B0502020202020204" pitchFamily="34" charset="0"/>
              </a:rPr>
              <a:t>Relationships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AE3C915-43B7-04C3-C507-D683B3080406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025278" y="1314642"/>
            <a:ext cx="49498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GB" altLang="en-US" sz="3600" b="1" dirty="0">
                <a:latin typeface="Century Gothic" panose="020B0502020202020204" pitchFamily="34" charset="0"/>
              </a:rPr>
              <a:t>Health and wellbeing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E7BD78-A366-3935-3E96-3A32E1D6248E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025277" y="4237720"/>
            <a:ext cx="49498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GB" altLang="en-US" sz="3600" b="1" dirty="0">
                <a:latin typeface="Century Gothic" panose="020B0502020202020204" pitchFamily="34" charset="0"/>
              </a:rPr>
              <a:t>Wider world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4C8F72B-7C6A-5A79-1985-9DFF7FA82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28" y="2490786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1EA1CAE-48C4-130D-FCB8-9C4BC544E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28" y="4091781"/>
            <a:ext cx="178117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261B67-45EA-A689-F370-3DF3AD22FCA2}"/>
              </a:ext>
            </a:extLst>
          </p:cNvPr>
          <p:cNvSpPr/>
          <p:nvPr/>
        </p:nvSpPr>
        <p:spPr>
          <a:xfrm>
            <a:off x="2177428" y="1203767"/>
            <a:ext cx="7549117" cy="1518683"/>
          </a:xfrm>
          <a:prstGeom prst="round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18D0DD-26AC-F578-C48F-8CD7BC091C84}"/>
              </a:ext>
            </a:extLst>
          </p:cNvPr>
          <p:cNvSpPr/>
          <p:nvPr/>
        </p:nvSpPr>
        <p:spPr>
          <a:xfrm>
            <a:off x="2177427" y="4188368"/>
            <a:ext cx="7549117" cy="1518683"/>
          </a:xfrm>
          <a:prstGeom prst="round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64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4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26C2B5-7720-054E-2AC1-E131B2ECCB64}"/>
              </a:ext>
            </a:extLst>
          </p:cNvPr>
          <p:cNvSpPr txBox="1"/>
          <p:nvPr/>
        </p:nvSpPr>
        <p:spPr>
          <a:xfrm>
            <a:off x="329514" y="3933221"/>
            <a:ext cx="11532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u="sng" kern="1100" dirty="0">
                <a:latin typeface="Century Gothic" panose="020B0502020202020204" pitchFamily="34" charset="0"/>
              </a:rPr>
              <a:t>Tuesday 30</a:t>
            </a:r>
            <a:r>
              <a:rPr lang="en-GB" sz="4000" u="sng" kern="1100" baseline="30000" dirty="0">
                <a:latin typeface="Century Gothic" panose="020B0502020202020204" pitchFamily="34" charset="0"/>
              </a:rPr>
              <a:t>th</a:t>
            </a:r>
            <a:r>
              <a:rPr lang="en-GB" sz="4000" u="sng" kern="1100" dirty="0">
                <a:latin typeface="Century Gothic" panose="020B0502020202020204" pitchFamily="34" charset="0"/>
              </a:rPr>
              <a:t> September 2025</a:t>
            </a:r>
          </a:p>
          <a:p>
            <a:pPr algn="r"/>
            <a:endParaRPr lang="en-GB" sz="4000" u="sng" kern="1100" dirty="0"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u="sng" dirty="0">
                <a:latin typeface="Century Gothic" panose="020B0502020202020204" pitchFamily="34" charset="0"/>
              </a:rPr>
              <a:t>The digital world</a:t>
            </a:r>
            <a:endParaRPr kumimoji="0" lang="en-GB" sz="400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00DEA48-0FF1-B7C4-4E56-D60ED64B76C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994596" y="354488"/>
            <a:ext cx="49498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GB" altLang="en-US" sz="3600" b="1" dirty="0">
                <a:latin typeface="Century Gothic" panose="020B0502020202020204" pitchFamily="34" charset="0"/>
              </a:rPr>
              <a:t>Wider world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266A998-34E0-39A6-EF80-F73E0E638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47" y="208549"/>
            <a:ext cx="178117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11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4797710" cy="19798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>
                <a:latin typeface="Century Gothic" panose="020B0502020202020204" pitchFamily="34" charset="0"/>
              </a:rPr>
              <a:t>Aims </a:t>
            </a:r>
          </a:p>
          <a:p>
            <a:r>
              <a:rPr lang="en-GB" sz="3200" dirty="0">
                <a:latin typeface="Century Gothic" panose="020B0502020202020204" pitchFamily="34" charset="0"/>
              </a:rPr>
              <a:t>Online relationship principles</a:t>
            </a:r>
          </a:p>
          <a:p>
            <a:r>
              <a:rPr lang="en-GB" sz="3200" dirty="0">
                <a:latin typeface="Century Gothic" panose="020B0502020202020204" pitchFamily="34" charset="0"/>
              </a:rPr>
              <a:t>Online behaviour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9C8B92-52D3-4174-BA7B-3FD8DB119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EB4022EF-9F6D-4EEF-8187-538933F0B849}"/>
              </a:ext>
            </a:extLst>
          </p:cNvPr>
          <p:cNvSpPr/>
          <p:nvPr/>
        </p:nvSpPr>
        <p:spPr>
          <a:xfrm>
            <a:off x="3108765" y="283336"/>
            <a:ext cx="6151145" cy="1030310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2" descr="Image result for childrens hospital school">
            <a:extLst>
              <a:ext uri="{FF2B5EF4-FFF2-40B4-BE49-F238E27FC236}">
                <a16:creationId xmlns:a16="http://schemas.microsoft.com/office/drawing/2014/main" id="{7DCE0581-C349-47D3-B370-77A3FE914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3" y="94051"/>
            <a:ext cx="1749714" cy="17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7B30FA-B208-4982-8847-C1C330AEE742}"/>
              </a:ext>
            </a:extLst>
          </p:cNvPr>
          <p:cNvSpPr/>
          <p:nvPr/>
        </p:nvSpPr>
        <p:spPr>
          <a:xfrm>
            <a:off x="3146934" y="-55736"/>
            <a:ext cx="6074805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9000" b="1" spc="50" dirty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Big Picture</a:t>
            </a:r>
            <a:endParaRPr lang="en-GB" sz="9000" b="1" cap="none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91A4E2-5C0A-4EC3-9CA0-ECFA3E0F7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885" y="1961761"/>
            <a:ext cx="4360627" cy="1979825"/>
          </a:xfrm>
          <a:prstGeom prst="rect">
            <a:avLst/>
          </a:prstGeom>
        </p:spPr>
      </p:pic>
      <p:pic>
        <p:nvPicPr>
          <p:cNvPr id="1026" name="Picture 2" descr="Image result for online relationships">
            <a:extLst>
              <a:ext uri="{FF2B5EF4-FFF2-40B4-BE49-F238E27FC236}">
                <a16:creationId xmlns:a16="http://schemas.microsoft.com/office/drawing/2014/main" id="{4D7AD0EA-F197-49FA-8505-EF5B047F1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23" y="4346917"/>
            <a:ext cx="28765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702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03A82CBC-6B66-4B23-9E6A-1BB32B67222D}"/>
              </a:ext>
            </a:extLst>
          </p:cNvPr>
          <p:cNvSpPr/>
          <p:nvPr/>
        </p:nvSpPr>
        <p:spPr>
          <a:xfrm>
            <a:off x="1844960" y="77937"/>
            <a:ext cx="8502079" cy="1197987"/>
          </a:xfrm>
          <a:prstGeom prst="roundRect">
            <a:avLst/>
          </a:prstGeom>
          <a:solidFill>
            <a:srgbClr val="FF1515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8A0523-F384-4078-AFAC-FC8B2974EF42}"/>
              </a:ext>
            </a:extLst>
          </p:cNvPr>
          <p:cNvSpPr/>
          <p:nvPr/>
        </p:nvSpPr>
        <p:spPr>
          <a:xfrm>
            <a:off x="1881404" y="-201403"/>
            <a:ext cx="8383834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9000" b="1" spc="50" dirty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Progress Check</a:t>
            </a:r>
            <a:endParaRPr lang="en-GB" sz="9000" b="1" cap="none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CD5B3-0119-4018-81F9-086F0EF59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044" y="389497"/>
            <a:ext cx="1639216" cy="1077030"/>
          </a:xfrm>
          <a:prstGeom prst="rect">
            <a:avLst/>
          </a:prstGeom>
        </p:spPr>
      </p:pic>
      <p:pic>
        <p:nvPicPr>
          <p:cNvPr id="6" name="Picture 2" descr="Image result for childrens hospital school">
            <a:extLst>
              <a:ext uri="{FF2B5EF4-FFF2-40B4-BE49-F238E27FC236}">
                <a16:creationId xmlns:a16="http://schemas.microsoft.com/office/drawing/2014/main" id="{1CA10944-6C70-4CDA-A1D0-C7846A105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3" y="94051"/>
            <a:ext cx="1749714" cy="17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EC48ED3C-652C-402D-8A1F-F31CB16AE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513" y="1709145"/>
            <a:ext cx="8268172" cy="119798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What is data?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488F64A-9C41-4C18-A613-0A556C3DCE20}"/>
              </a:ext>
            </a:extLst>
          </p:cNvPr>
          <p:cNvSpPr txBox="1">
            <a:spLocks/>
          </p:cNvSpPr>
          <p:nvPr/>
        </p:nvSpPr>
        <p:spPr>
          <a:xfrm>
            <a:off x="329961" y="5988902"/>
            <a:ext cx="5999691" cy="6954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latin typeface="Century Gothic" panose="020B0502020202020204" pitchFamily="34" charset="0"/>
              </a:rPr>
              <a:t>Question time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D58E96-EA03-42BC-B5DC-3B7AD20F6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579" y="4234727"/>
            <a:ext cx="1215372" cy="7441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59289B-26F2-45AC-BFE7-E8C50752C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0545" y="3458904"/>
            <a:ext cx="791441" cy="791441"/>
          </a:xfrm>
          <a:prstGeom prst="rect">
            <a:avLst/>
          </a:prstGeom>
        </p:spPr>
      </p:pic>
      <p:pic>
        <p:nvPicPr>
          <p:cNvPr id="13" name="Picture 2" descr="Image result for Number 1 billiard or pool ball novelty plate">
            <a:extLst>
              <a:ext uri="{FF2B5EF4-FFF2-40B4-BE49-F238E27FC236}">
                <a16:creationId xmlns:a16="http://schemas.microsoft.com/office/drawing/2014/main" id="{51AB0BFD-A2B2-4980-9106-85B642810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0" y="1938975"/>
            <a:ext cx="716695" cy="79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Number 2 billiard or pool ball novelty plate">
            <a:extLst>
              <a:ext uri="{FF2B5EF4-FFF2-40B4-BE49-F238E27FC236}">
                <a16:creationId xmlns:a16="http://schemas.microsoft.com/office/drawing/2014/main" id="{F34DBFE3-8C2B-4747-B48B-624046B50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66" y="2692143"/>
            <a:ext cx="753601" cy="77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mage result for Number 5 billiard or pool ball novelty plate">
            <a:extLst>
              <a:ext uri="{FF2B5EF4-FFF2-40B4-BE49-F238E27FC236}">
                <a16:creationId xmlns:a16="http://schemas.microsoft.com/office/drawing/2014/main" id="{D7D8B4DF-19CB-42FA-8299-95E28F4EF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0" y="4971152"/>
            <a:ext cx="775132" cy="77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BFDDED-8103-4969-B2C2-04A0751FBF9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2052" b="13940"/>
          <a:stretch/>
        </p:blipFill>
        <p:spPr>
          <a:xfrm>
            <a:off x="10598913" y="5988902"/>
            <a:ext cx="1408359" cy="748757"/>
          </a:xfrm>
          <a:prstGeom prst="rect">
            <a:avLst/>
          </a:prstGeom>
        </p:spPr>
      </p:pic>
      <p:sp>
        <p:nvSpPr>
          <p:cNvPr id="17" name="Title 8">
            <a:extLst>
              <a:ext uri="{FF2B5EF4-FFF2-40B4-BE49-F238E27FC236}">
                <a16:creationId xmlns:a16="http://schemas.microsoft.com/office/drawing/2014/main" id="{F41E8285-745D-471A-8653-17BC265278DA}"/>
              </a:ext>
            </a:extLst>
          </p:cNvPr>
          <p:cNvSpPr txBox="1">
            <a:spLocks/>
          </p:cNvSpPr>
          <p:nvPr/>
        </p:nvSpPr>
        <p:spPr>
          <a:xfrm>
            <a:off x="2672884" y="2529726"/>
            <a:ext cx="8268172" cy="1197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Century Gothic" panose="020B0502020202020204" pitchFamily="34" charset="0"/>
              </a:rPr>
              <a:t>What does GDPR stand for?</a:t>
            </a:r>
          </a:p>
        </p:txBody>
      </p:sp>
      <p:sp>
        <p:nvSpPr>
          <p:cNvPr id="18" name="Title 8">
            <a:extLst>
              <a:ext uri="{FF2B5EF4-FFF2-40B4-BE49-F238E27FC236}">
                <a16:creationId xmlns:a16="http://schemas.microsoft.com/office/drawing/2014/main" id="{7283E823-8BBA-45F0-8AAC-ED7A2CD3694F}"/>
              </a:ext>
            </a:extLst>
          </p:cNvPr>
          <p:cNvSpPr txBox="1">
            <a:spLocks/>
          </p:cNvSpPr>
          <p:nvPr/>
        </p:nvSpPr>
        <p:spPr>
          <a:xfrm>
            <a:off x="2691803" y="3317340"/>
            <a:ext cx="8268172" cy="1197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Century Gothic" panose="020B0502020202020204" pitchFamily="34" charset="0"/>
              </a:rPr>
              <a:t>Explain two pieces of Personal Information.</a:t>
            </a:r>
          </a:p>
        </p:txBody>
      </p:sp>
      <p:sp>
        <p:nvSpPr>
          <p:cNvPr id="19" name="Title 8">
            <a:extLst>
              <a:ext uri="{FF2B5EF4-FFF2-40B4-BE49-F238E27FC236}">
                <a16:creationId xmlns:a16="http://schemas.microsoft.com/office/drawing/2014/main" id="{F1193768-7B00-480C-9906-AC7CD277021D}"/>
              </a:ext>
            </a:extLst>
          </p:cNvPr>
          <p:cNvSpPr txBox="1">
            <a:spLocks/>
          </p:cNvSpPr>
          <p:nvPr/>
        </p:nvSpPr>
        <p:spPr>
          <a:xfrm>
            <a:off x="2699126" y="4884873"/>
            <a:ext cx="8268172" cy="1197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Century Gothic" panose="020B0502020202020204" pitchFamily="34" charset="0"/>
              </a:rPr>
              <a:t>How can you request your data from an organisation?</a:t>
            </a:r>
          </a:p>
        </p:txBody>
      </p:sp>
      <p:sp>
        <p:nvSpPr>
          <p:cNvPr id="20" name="Title 8">
            <a:extLst>
              <a:ext uri="{FF2B5EF4-FFF2-40B4-BE49-F238E27FC236}">
                <a16:creationId xmlns:a16="http://schemas.microsoft.com/office/drawing/2014/main" id="{52037090-6B99-43F9-8EEF-6875483CCD4F}"/>
              </a:ext>
            </a:extLst>
          </p:cNvPr>
          <p:cNvSpPr txBox="1">
            <a:spLocks/>
          </p:cNvSpPr>
          <p:nvPr/>
        </p:nvSpPr>
        <p:spPr>
          <a:xfrm>
            <a:off x="2741434" y="4064621"/>
            <a:ext cx="8268172" cy="1197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Century Gothic" panose="020B0502020202020204" pitchFamily="34" charset="0"/>
              </a:rPr>
              <a:t>What should a privacy statement include?</a:t>
            </a:r>
          </a:p>
        </p:txBody>
      </p:sp>
    </p:spTree>
    <p:extLst>
      <p:ext uri="{BB962C8B-B14F-4D97-AF65-F5344CB8AC3E}">
        <p14:creationId xmlns:p14="http://schemas.microsoft.com/office/powerpoint/2010/main" val="3388996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BC8C8A84-5418-4D82-843F-917CA1AC4517}"/>
              </a:ext>
            </a:extLst>
          </p:cNvPr>
          <p:cNvSpPr/>
          <p:nvPr/>
        </p:nvSpPr>
        <p:spPr>
          <a:xfrm>
            <a:off x="3108764" y="283334"/>
            <a:ext cx="6151145" cy="1322063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5" descr="push-button">
            <a:extLst>
              <a:ext uri="{FF2B5EF4-FFF2-40B4-BE49-F238E27FC236}">
                <a16:creationId xmlns:a16="http://schemas.microsoft.com/office/drawing/2014/main" id="{9F1CE0D2-47E3-441D-ADCF-DEA2329C4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635" y="128069"/>
            <a:ext cx="139223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F9B88AB-49F2-406E-92A7-3A329D724B52}"/>
              </a:ext>
            </a:extLst>
          </p:cNvPr>
          <p:cNvSpPr/>
          <p:nvPr/>
        </p:nvSpPr>
        <p:spPr>
          <a:xfrm>
            <a:off x="3996539" y="128069"/>
            <a:ext cx="449116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9000" b="1" spc="50" dirty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Activate</a:t>
            </a:r>
            <a:endParaRPr lang="en-GB" sz="9000" b="1" cap="none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4" name="Picture 2" descr="Image result for childrens hospital school">
            <a:extLst>
              <a:ext uri="{FF2B5EF4-FFF2-40B4-BE49-F238E27FC236}">
                <a16:creationId xmlns:a16="http://schemas.microsoft.com/office/drawing/2014/main" id="{46363D84-E7D7-4F50-AD1C-7D7F9DEB1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8" y="94051"/>
            <a:ext cx="1749714" cy="17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5B330FF-8F52-481F-AD19-2C93B15ABBDE}"/>
              </a:ext>
            </a:extLst>
          </p:cNvPr>
          <p:cNvSpPr txBox="1"/>
          <p:nvPr/>
        </p:nvSpPr>
        <p:spPr>
          <a:xfrm>
            <a:off x="3736118" y="3692262"/>
            <a:ext cx="405738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What are the risk of sharing personal data (information) online?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C8F1BEC-73AA-439F-88EF-8AE2DAF06263}"/>
              </a:ext>
            </a:extLst>
          </p:cNvPr>
          <p:cNvSpPr/>
          <p:nvPr/>
        </p:nvSpPr>
        <p:spPr>
          <a:xfrm>
            <a:off x="471340" y="2335236"/>
            <a:ext cx="11218912" cy="4239429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120D4F-3A8C-4330-A6DE-76E7673FBB8E}"/>
              </a:ext>
            </a:extLst>
          </p:cNvPr>
          <p:cNvSpPr txBox="1"/>
          <p:nvPr/>
        </p:nvSpPr>
        <p:spPr>
          <a:xfrm>
            <a:off x="471340" y="1904834"/>
            <a:ext cx="6223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GB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Examples:</a:t>
            </a:r>
          </a:p>
        </p:txBody>
      </p:sp>
    </p:spTree>
    <p:extLst>
      <p:ext uri="{BB962C8B-B14F-4D97-AF65-F5344CB8AC3E}">
        <p14:creationId xmlns:p14="http://schemas.microsoft.com/office/powerpoint/2010/main" val="3819462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B6560E12-053D-470C-AD1B-D15DF0839DE6}"/>
              </a:ext>
            </a:extLst>
          </p:cNvPr>
          <p:cNvSpPr/>
          <p:nvPr/>
        </p:nvSpPr>
        <p:spPr>
          <a:xfrm>
            <a:off x="3108765" y="283335"/>
            <a:ext cx="6151145" cy="121614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D8C022-B7AB-4779-8962-D374161C8ED0}"/>
              </a:ext>
            </a:extLst>
          </p:cNvPr>
          <p:cNvSpPr/>
          <p:nvPr/>
        </p:nvSpPr>
        <p:spPr>
          <a:xfrm>
            <a:off x="3928686" y="22152"/>
            <a:ext cx="451130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9000" b="1" cap="none" spc="5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Connect</a:t>
            </a:r>
            <a:endParaRPr lang="en-GB" sz="9000" b="1" cap="none" spc="5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2" descr="connect-facebook-fan-page">
            <a:extLst>
              <a:ext uri="{FF2B5EF4-FFF2-40B4-BE49-F238E27FC236}">
                <a16:creationId xmlns:a16="http://schemas.microsoft.com/office/drawing/2014/main" id="{E649999D-7D0B-406F-9DD2-8E464A05E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001" y="42674"/>
            <a:ext cx="196765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result for childrens hospital school">
            <a:extLst>
              <a:ext uri="{FF2B5EF4-FFF2-40B4-BE49-F238E27FC236}">
                <a16:creationId xmlns:a16="http://schemas.microsoft.com/office/drawing/2014/main" id="{9BC7C767-9DC4-41E3-8308-9F77BAA3C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3" y="94051"/>
            <a:ext cx="1749714" cy="17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0CA8681-6FB8-49C0-9C73-F32DCD131016}"/>
              </a:ext>
            </a:extLst>
          </p:cNvPr>
          <p:cNvSpPr txBox="1">
            <a:spLocks/>
          </p:cNvSpPr>
          <p:nvPr/>
        </p:nvSpPr>
        <p:spPr>
          <a:xfrm>
            <a:off x="108919" y="6287259"/>
            <a:ext cx="5999691" cy="5691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latin typeface="Century Gothic" panose="020B0502020202020204" pitchFamily="34" charset="0"/>
              </a:rPr>
              <a:t>Introduction and ready to learn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6B457E-D115-4F37-A5D4-B6C892F156A1}"/>
              </a:ext>
            </a:extLst>
          </p:cNvPr>
          <p:cNvSpPr txBox="1"/>
          <p:nvPr/>
        </p:nvSpPr>
        <p:spPr>
          <a:xfrm>
            <a:off x="3049172" y="314937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7472F84-D898-47F8-BB42-3D7D74702ACB}"/>
              </a:ext>
            </a:extLst>
          </p:cNvPr>
          <p:cNvSpPr txBox="1">
            <a:spLocks/>
          </p:cNvSpPr>
          <p:nvPr/>
        </p:nvSpPr>
        <p:spPr>
          <a:xfrm>
            <a:off x="3108765" y="1987061"/>
            <a:ext cx="6151145" cy="28838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latin typeface="Century Gothic" panose="020B0502020202020204" pitchFamily="34" charset="0"/>
              </a:rPr>
              <a:t>Rules for staying safe online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DB0D16-AC03-4DE5-997A-385B53FE41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3132" y="2951470"/>
            <a:ext cx="2607824" cy="26078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83F609-D86F-446A-A853-17B5039D89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9228" y="2951470"/>
            <a:ext cx="2607824" cy="260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75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D9E254-DE81-444B-A873-268C84238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68" y="-372580"/>
            <a:ext cx="9870279" cy="2505673"/>
          </a:xfrm>
          <a:prstGeom prst="rect">
            <a:avLst/>
          </a:prstGeom>
        </p:spPr>
      </p:pic>
      <p:sp>
        <p:nvSpPr>
          <p:cNvPr id="11" name="Title 9">
            <a:extLst>
              <a:ext uri="{FF2B5EF4-FFF2-40B4-BE49-F238E27FC236}">
                <a16:creationId xmlns:a16="http://schemas.microsoft.com/office/drawing/2014/main" id="{E193002F-7199-41D2-AE1D-98A52E98DA79}"/>
              </a:ext>
            </a:extLst>
          </p:cNvPr>
          <p:cNvSpPr txBox="1">
            <a:spLocks/>
          </p:cNvSpPr>
          <p:nvPr/>
        </p:nvSpPr>
        <p:spPr>
          <a:xfrm>
            <a:off x="1792975" y="1688920"/>
            <a:ext cx="8729472" cy="558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Century Gothic" panose="020B0502020202020204" pitchFamily="34" charset="0"/>
              </a:rPr>
              <a:t>Personal values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9C514C-85D7-492F-D89E-921C1172F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212732"/>
              </p:ext>
            </p:extLst>
          </p:nvPr>
        </p:nvGraphicFramePr>
        <p:xfrm>
          <a:off x="867253" y="2246979"/>
          <a:ext cx="10580916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5229">
                  <a:extLst>
                    <a:ext uri="{9D8B030D-6E8A-4147-A177-3AD203B41FA5}">
                      <a16:colId xmlns:a16="http://schemas.microsoft.com/office/drawing/2014/main" val="2352065701"/>
                    </a:ext>
                  </a:extLst>
                </a:gridCol>
                <a:gridCol w="2645229">
                  <a:extLst>
                    <a:ext uri="{9D8B030D-6E8A-4147-A177-3AD203B41FA5}">
                      <a16:colId xmlns:a16="http://schemas.microsoft.com/office/drawing/2014/main" val="4145509545"/>
                    </a:ext>
                  </a:extLst>
                </a:gridCol>
                <a:gridCol w="2645229">
                  <a:extLst>
                    <a:ext uri="{9D8B030D-6E8A-4147-A177-3AD203B41FA5}">
                      <a16:colId xmlns:a16="http://schemas.microsoft.com/office/drawing/2014/main" val="3795287212"/>
                    </a:ext>
                  </a:extLst>
                </a:gridCol>
                <a:gridCol w="2645229">
                  <a:extLst>
                    <a:ext uri="{9D8B030D-6E8A-4147-A177-3AD203B41FA5}">
                      <a16:colId xmlns:a16="http://schemas.microsoft.com/office/drawing/2014/main" val="550556666"/>
                    </a:ext>
                  </a:extLst>
                </a:gridCol>
              </a:tblGrid>
              <a:tr h="13730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Honesty</a:t>
                      </a:r>
                      <a:r>
                        <a:rPr kumimoji="0" lang="en-US" altLang="en-US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Being truthful and transparent in words and actions.</a:t>
                      </a:r>
                    </a:p>
                    <a:p>
                      <a:pPr algn="l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Respect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Valuing others’ feelings, rights, and beliefs.</a:t>
                      </a:r>
                    </a:p>
                    <a:p>
                      <a:pPr algn="l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Kindness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Showing compassion, care, and generosity.</a:t>
                      </a:r>
                    </a:p>
                    <a:p>
                      <a:pPr algn="l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Responsibility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Owning your actions and fulfilling your duties.</a:t>
                      </a:r>
                    </a:p>
                    <a:p>
                      <a:pPr algn="l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6463159"/>
                  </a:ext>
                </a:extLst>
              </a:tr>
              <a:tr h="6684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Fairness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Treating everyone justly without favoritism or prejudice.</a:t>
                      </a:r>
                    </a:p>
                    <a:p>
                      <a:pPr algn="l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Gratitude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Appreciating what you have and showing thankfulness.</a:t>
                      </a:r>
                    </a:p>
                    <a:p>
                      <a:pPr algn="l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Perseverance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Staying committed and resilient in the face of challenges.</a:t>
                      </a:r>
                    </a:p>
                    <a:p>
                      <a:pPr algn="l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Humility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Staying modest, open to learning, and not arrogant.</a:t>
                      </a:r>
                    </a:p>
                    <a:p>
                      <a:pPr algn="l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894312"/>
                  </a:ext>
                </a:extLst>
              </a:tr>
              <a:tr h="6684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Courage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Doing the right thing even when it is hard or risky.</a:t>
                      </a:r>
                    </a:p>
                    <a:p>
                      <a:pPr algn="l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Forgiveness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Letting go of grudges and giving others a second chance.</a:t>
                      </a:r>
                    </a:p>
                    <a:p>
                      <a:pPr algn="l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Empathy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Understanding and sharing the feelings of others.</a:t>
                      </a:r>
                    </a:p>
                    <a:p>
                      <a:pPr algn="l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Loyalty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Being faithful and dependable in relationships and commitments.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367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7393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mbers xmlns="e405135b-c01c-4dfb-a81e-7183aebc274a">
      <UserInfo>
        <DisplayName/>
        <AccountId xsi:nil="true"/>
        <AccountType/>
      </UserInfo>
    </Members>
    <Member_Groups xmlns="e405135b-c01c-4dfb-a81e-7183aebc274a">
      <UserInfo>
        <DisplayName/>
        <AccountId xsi:nil="true"/>
        <AccountType/>
      </UserInfo>
    </Member_Groups>
    <Has_Leaders_Only_SectionGroup xmlns="e405135b-c01c-4dfb-a81e-7183aebc274a" xsi:nil="true"/>
    <Distribution_Groups xmlns="e405135b-c01c-4dfb-a81e-7183aebc274a" xsi:nil="true"/>
    <LMS_Mappings xmlns="e405135b-c01c-4dfb-a81e-7183aebc274a" xsi:nil="true"/>
    <IsNotebookLocked xmlns="e405135b-c01c-4dfb-a81e-7183aebc274a" xsi:nil="true"/>
    <DefaultSectionNames xmlns="e405135b-c01c-4dfb-a81e-7183aebc274a" xsi:nil="true"/>
    <Invited_Members xmlns="e405135b-c01c-4dfb-a81e-7183aebc274a" xsi:nil="true"/>
    <CultureName xmlns="e405135b-c01c-4dfb-a81e-7183aebc274a" xsi:nil="true"/>
    <Is_Collaboration_Space_Locked xmlns="e405135b-c01c-4dfb-a81e-7183aebc274a" xsi:nil="true"/>
    <Templates xmlns="e405135b-c01c-4dfb-a81e-7183aebc274a" xsi:nil="true"/>
    <Self_Registration_Enabled xmlns="e405135b-c01c-4dfb-a81e-7183aebc274a" xsi:nil="true"/>
    <Leaders xmlns="e405135b-c01c-4dfb-a81e-7183aebc274a">
      <UserInfo>
        <DisplayName/>
        <AccountId xsi:nil="true"/>
        <AccountType/>
      </UserInfo>
    </Leaders>
    <Math_Settings xmlns="e405135b-c01c-4dfb-a81e-7183aebc274a" xsi:nil="true"/>
    <NotebookType xmlns="e405135b-c01c-4dfb-a81e-7183aebc274a" xsi:nil="true"/>
    <TeamsChannelId xmlns="e405135b-c01c-4dfb-a81e-7183aebc274a" xsi:nil="true"/>
    <FolderType xmlns="e405135b-c01c-4dfb-a81e-7183aebc274a" xsi:nil="true"/>
    <Owner xmlns="e405135b-c01c-4dfb-a81e-7183aebc274a">
      <UserInfo>
        <DisplayName/>
        <AccountId xsi:nil="true"/>
        <AccountType/>
      </UserInfo>
    </Owner>
    <AppVersion xmlns="e405135b-c01c-4dfb-a81e-7183aebc274a" xsi:nil="true"/>
    <Invited_Leaders xmlns="e405135b-c01c-4dfb-a81e-7183aebc274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A1BC5A1FF3A3449E6ECC55071DB7A1" ma:contentTypeVersion="30" ma:contentTypeDescription="Create a new document." ma:contentTypeScope="" ma:versionID="ef97041ff17547fd9a18d2fd7566d823">
  <xsd:schema xmlns:xsd="http://www.w3.org/2001/XMLSchema" xmlns:xs="http://www.w3.org/2001/XMLSchema" xmlns:p="http://schemas.microsoft.com/office/2006/metadata/properties" xmlns:ns2="e405135b-c01c-4dfb-a81e-7183aebc274a" xmlns:ns3="0fda1e88-dfb5-461c-b6c0-a2417dee9bb1" targetNamespace="http://schemas.microsoft.com/office/2006/metadata/properties" ma:root="true" ma:fieldsID="12afdb5e74a46bbb9879b36c5c4d59bd" ns2:_="" ns3:_="">
    <xsd:import namespace="e405135b-c01c-4dfb-a81e-7183aebc274a"/>
    <xsd:import namespace="0fda1e88-dfb5-461c-b6c0-a2417dee9bb1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05135b-c01c-4dfb-a81e-7183aebc274a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da1e88-dfb5-461c-b6c0-a2417dee9bb1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BFBD2A-181E-454E-A21E-3B9330CB60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64F442-F4CD-45AF-BDA2-486429825D8D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e405135b-c01c-4dfb-a81e-7183aebc274a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0fda1e88-dfb5-461c-b6c0-a2417dee9bb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F0D44A6-3EF4-4028-98EF-05EAB4AA5A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05135b-c01c-4dfb-a81e-7183aebc274a"/>
    <ds:schemaRef ds:uri="0fda1e88-dfb5-461c-b6c0-a2417dee9b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</TotalTime>
  <Words>389</Words>
  <Application>Microsoft Office PowerPoint</Application>
  <PresentationFormat>Widescreen</PresentationFormat>
  <Paragraphs>81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Century Gothic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data?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PSHE</dc:title>
  <dc:creator>James Stafford</dc:creator>
  <cp:lastModifiedBy>James Stafford</cp:lastModifiedBy>
  <cp:revision>40</cp:revision>
  <cp:lastPrinted>2025-09-02T09:24:40Z</cp:lastPrinted>
  <dcterms:created xsi:type="dcterms:W3CDTF">2019-08-29T08:37:23Z</dcterms:created>
  <dcterms:modified xsi:type="dcterms:W3CDTF">2025-09-30T09:32:02Z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0x01010028A1BC5A1FF3A3449E6ECC55071DB7A1</vt:lpwstr>
  </property>
</Properties>
</file>