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5"/>
  </p:notesMasterIdLst>
  <p:sldIdLst>
    <p:sldId id="277" r:id="rId5"/>
    <p:sldId id="302" r:id="rId6"/>
    <p:sldId id="283" r:id="rId7"/>
    <p:sldId id="284" r:id="rId8"/>
    <p:sldId id="299" r:id="rId9"/>
    <p:sldId id="278" r:id="rId10"/>
    <p:sldId id="281" r:id="rId11"/>
    <p:sldId id="300" r:id="rId12"/>
    <p:sldId id="301" r:id="rId13"/>
    <p:sldId id="276"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942C31-C656-4D0D-B243-7AA3AD8E75CB}" v="1" dt="2026-03-16T09:23:33.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111" d="100"/>
          <a:sy n="111"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568" tIns="45784" rIns="91568" bIns="45784" rtlCol="0"/>
          <a:lstStyle>
            <a:lvl1pPr algn="r">
              <a:defRPr sz="1200"/>
            </a:lvl1pPr>
          </a:lstStyle>
          <a:p>
            <a:fld id="{AC03FBB8-6889-4E4D-80E9-324D945FC55A}" type="datetimeFigureOut">
              <a:rPr lang="en-GB" smtClean="0"/>
              <a:t>05/05/2026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568" tIns="45784" rIns="91568" bIns="45784" rtlCol="0" anchor="b"/>
          <a:lstStyle>
            <a:lvl1pPr algn="r">
              <a:defRPr sz="1200"/>
            </a:lvl1pPr>
          </a:lstStyle>
          <a:p>
            <a:fld id="{57F7EE3A-7056-41B6-8020-FAD485E743C8}" type="slidenum">
              <a:rPr lang="en-GB" smtClean="0"/>
              <a:t>‹#›</a:t>
            </a:fld>
            <a:endParaRPr lang="en-GB"/>
          </a:p>
        </p:txBody>
      </p:sp>
    </p:spTree>
    <p:extLst>
      <p:ext uri="{BB962C8B-B14F-4D97-AF65-F5344CB8AC3E}">
        <p14:creationId xmlns:p14="http://schemas.microsoft.com/office/powerpoint/2010/main" val="229119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F7EE3A-7056-41B6-8020-FAD485E743C8}" type="slidenum">
              <a:rPr lang="en-GB" smtClean="0"/>
              <a:t>1</a:t>
            </a:fld>
            <a:endParaRPr lang="en-GB"/>
          </a:p>
        </p:txBody>
      </p:sp>
    </p:spTree>
    <p:extLst>
      <p:ext uri="{BB962C8B-B14F-4D97-AF65-F5344CB8AC3E}">
        <p14:creationId xmlns:p14="http://schemas.microsoft.com/office/powerpoint/2010/main" val="26974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D64D-1978-1BCE-BDB1-182478059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BB0D7-8443-2A3D-E558-5FFD0B882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C3780-791E-9246-E2B5-2950BFCACD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50D589-7931-4C45-F9C4-521D676EB6CB}"/>
              </a:ext>
            </a:extLst>
          </p:cNvPr>
          <p:cNvSpPr>
            <a:spLocks noGrp="1"/>
          </p:cNvSpPr>
          <p:nvPr>
            <p:ph type="sldNum" sz="quarter" idx="5"/>
          </p:nvPr>
        </p:nvSpPr>
        <p:spPr/>
        <p:txBody>
          <a:bodyPr/>
          <a:lstStyle/>
          <a:p>
            <a:fld id="{57F7EE3A-7056-41B6-8020-FAD485E743C8}" type="slidenum">
              <a:rPr lang="en-GB" smtClean="0"/>
              <a:t>2</a:t>
            </a:fld>
            <a:endParaRPr lang="en-GB"/>
          </a:p>
        </p:txBody>
      </p:sp>
    </p:spTree>
    <p:extLst>
      <p:ext uri="{BB962C8B-B14F-4D97-AF65-F5344CB8AC3E}">
        <p14:creationId xmlns:p14="http://schemas.microsoft.com/office/powerpoint/2010/main" val="217160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5F87-1A95-4550-BF29-241224762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A2A1C2-2FD8-447E-A514-13245EAEF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BBCDCF-D6C2-4F11-B227-3BD572C9C7A1}"/>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CD356CF5-4699-4A04-8BF8-1D8C97D3C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7E8BB-27C7-4E47-B480-213BCD3D515B}"/>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68455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3D2-C031-4E1A-AC79-D936150374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934E0D-C392-426B-88D0-9D5D9D55A5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4D085-CC2C-4157-BF7A-BD5FF8D17892}"/>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430CD3C8-4784-48EA-BD6D-AB4ACECCE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C9F4F-1BE9-4315-9800-38A63B6E8BFC}"/>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86153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448FB-E0BF-4BF0-9D0F-06FFDB43A6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B5A372-CC0B-4C4D-AEB2-1152E2E3E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88E12-9622-433B-BBE3-25D22A703932}"/>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9D8E9614-51EC-4209-BA5A-E361408E9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80F9B-93F6-47E0-A9A6-F37C1495949C}"/>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3410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789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F187-8AF0-4CE7-83C2-5CA0E6FECD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622E76-0BEF-4A4C-AF13-89E109650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6D293-2743-4F18-9B96-B28E51C1CA22}"/>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89979F54-259E-429D-8527-6CBE6932A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5E4546-CD4E-4F9C-BD67-BAD1EFBCE404}"/>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80374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17E6-1F64-499A-BA38-6D323C0C7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6A8996-2BA4-4D3B-8419-1164B9D5F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2C943-E0F2-4FA1-88EA-4756ACEDB0F4}"/>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C211FB3A-8C62-4A57-98F1-F3F0888CD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5E294-F4BF-41A0-9C4A-4638F44C26C0}"/>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10752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EF85-2E86-47E9-ACE2-121D3F7546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96219-02EB-4CE2-A48B-307C2E2CE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0432C3-AB7A-4A0C-83AD-75F38342B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77DEAA-AA1B-4BE4-A8F7-93E7027D3CFB}"/>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6" name="Footer Placeholder 5">
            <a:extLst>
              <a:ext uri="{FF2B5EF4-FFF2-40B4-BE49-F238E27FC236}">
                <a16:creationId xmlns:a16="http://schemas.microsoft.com/office/drawing/2014/main" id="{E6EFC505-73C0-41F9-B559-F281665F2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00AD18-DC4C-46C9-9751-86A1FEB1F750}"/>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62602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DE55-159A-41CD-9116-9D2DC37C5F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44D8C-1D14-47FF-B3C5-AD25057E4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6ECC4-4EAF-4C72-AAEB-06A60E3BF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CC3BA0-7853-4D37-84A7-38A20F5EA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477E8-B8F5-4D67-8AB1-5D8F53470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B0238C-9500-452C-B8F1-229BAF3AD895}"/>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8" name="Footer Placeholder 7">
            <a:extLst>
              <a:ext uri="{FF2B5EF4-FFF2-40B4-BE49-F238E27FC236}">
                <a16:creationId xmlns:a16="http://schemas.microsoft.com/office/drawing/2014/main" id="{B7435854-0D7B-4070-B625-1462FA1213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B6B00D-8E4C-4896-8D01-0E8575739319}"/>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1016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5189-3D75-4E68-94EA-C7AB030280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A0E704-50A8-466D-A9B2-BA17161556A0}"/>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4" name="Footer Placeholder 3">
            <a:extLst>
              <a:ext uri="{FF2B5EF4-FFF2-40B4-BE49-F238E27FC236}">
                <a16:creationId xmlns:a16="http://schemas.microsoft.com/office/drawing/2014/main" id="{7EE1B07C-099B-4A70-96EC-2BE395BFDD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06DF81-8D34-4AD7-A862-6287718AB7C7}"/>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46312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63465-6ABD-4B29-B667-3BCA2ACA4B71}"/>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3" name="Footer Placeholder 2">
            <a:extLst>
              <a:ext uri="{FF2B5EF4-FFF2-40B4-BE49-F238E27FC236}">
                <a16:creationId xmlns:a16="http://schemas.microsoft.com/office/drawing/2014/main" id="{B59AB2C7-2A31-471C-89D8-AC463372CA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564825-0A75-4917-B5DF-A322E06FAFF2}"/>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21074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D04A-1140-4D1D-80D7-12C83BE78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39C6E2-B957-4116-ADCC-46A92283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864082-2B36-4004-8616-14E947975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CC809-C12B-4D58-8365-838C64DF242F}"/>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6" name="Footer Placeholder 5">
            <a:extLst>
              <a:ext uri="{FF2B5EF4-FFF2-40B4-BE49-F238E27FC236}">
                <a16:creationId xmlns:a16="http://schemas.microsoft.com/office/drawing/2014/main" id="{3B123D05-1AC4-4885-96EB-8A3FC4F532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7C4F05-F2BD-4CA2-992D-0753351D2D4E}"/>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314102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A5C9-02A6-4891-B0E3-B4192F345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425F5C-CCAD-4281-8919-93B8F7521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51861B-CE31-4EC3-AA6B-1F6F8AFFE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02309-6F1E-4618-8C39-1A66BD204C0B}"/>
              </a:ext>
            </a:extLst>
          </p:cNvPr>
          <p:cNvSpPr>
            <a:spLocks noGrp="1"/>
          </p:cNvSpPr>
          <p:nvPr>
            <p:ph type="dt" sz="half" idx="10"/>
          </p:nvPr>
        </p:nvSpPr>
        <p:spPr/>
        <p:txBody>
          <a:bodyPr/>
          <a:lstStyle/>
          <a:p>
            <a:fld id="{54B41CFD-E8D2-4B78-B4E4-AE56869950CA}" type="datetimeFigureOut">
              <a:rPr lang="en-GB" smtClean="0"/>
              <a:t>05/05/2026</a:t>
            </a:fld>
            <a:endParaRPr lang="en-GB"/>
          </a:p>
        </p:txBody>
      </p:sp>
      <p:sp>
        <p:nvSpPr>
          <p:cNvPr id="6" name="Footer Placeholder 5">
            <a:extLst>
              <a:ext uri="{FF2B5EF4-FFF2-40B4-BE49-F238E27FC236}">
                <a16:creationId xmlns:a16="http://schemas.microsoft.com/office/drawing/2014/main" id="{04173660-0EED-4C23-BF0F-F7F80C2282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9FF96-930F-49C3-883C-F8F1464D4E94}"/>
              </a:ext>
            </a:extLst>
          </p:cNvPr>
          <p:cNvSpPr>
            <a:spLocks noGrp="1"/>
          </p:cNvSpPr>
          <p:nvPr>
            <p:ph type="sldNum" sz="quarter" idx="12"/>
          </p:nvPr>
        </p:nvSpPr>
        <p:spPr/>
        <p:txBody>
          <a:bodyPr/>
          <a:lstStyle/>
          <a:p>
            <a:fld id="{62772246-D5A5-4E3E-856A-DD298399CC61}" type="slidenum">
              <a:rPr lang="en-GB" smtClean="0"/>
              <a:t>‹#›</a:t>
            </a:fld>
            <a:endParaRPr lang="en-GB"/>
          </a:p>
        </p:txBody>
      </p:sp>
    </p:spTree>
    <p:extLst>
      <p:ext uri="{BB962C8B-B14F-4D97-AF65-F5344CB8AC3E}">
        <p14:creationId xmlns:p14="http://schemas.microsoft.com/office/powerpoint/2010/main" val="54794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98E72-77BF-4273-B84C-BD31782D5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09369F-D7B9-4CA9-AC59-F1455BFBB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A9CAEE-8402-45BE-955F-D2B731BC4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41CFD-E8D2-4B78-B4E4-AE56869950CA}" type="datetimeFigureOut">
              <a:rPr lang="en-GB" smtClean="0"/>
              <a:t>05/05/2026</a:t>
            </a:fld>
            <a:endParaRPr lang="en-GB"/>
          </a:p>
        </p:txBody>
      </p:sp>
      <p:sp>
        <p:nvSpPr>
          <p:cNvPr id="5" name="Footer Placeholder 4">
            <a:extLst>
              <a:ext uri="{FF2B5EF4-FFF2-40B4-BE49-F238E27FC236}">
                <a16:creationId xmlns:a16="http://schemas.microsoft.com/office/drawing/2014/main" id="{26BB6BC4-C4D2-4317-9946-3A00A5388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ABA7A7-1989-47E7-BCE9-DCE0D1EF2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2246-D5A5-4E3E-856A-DD298399CC61}" type="slidenum">
              <a:rPr lang="en-GB" smtClean="0"/>
              <a:t>‹#›</a:t>
            </a:fld>
            <a:endParaRPr lang="en-GB"/>
          </a:p>
        </p:txBody>
      </p:sp>
    </p:spTree>
    <p:extLst>
      <p:ext uri="{BB962C8B-B14F-4D97-AF65-F5344CB8AC3E}">
        <p14:creationId xmlns:p14="http://schemas.microsoft.com/office/powerpoint/2010/main" val="816325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B6560E12-053D-470C-AD1B-D15DF0839DE6}"/>
              </a:ext>
            </a:extLst>
          </p:cNvPr>
          <p:cNvSpPr/>
          <p:nvPr/>
        </p:nvSpPr>
        <p:spPr>
          <a:xfrm>
            <a:off x="3108765" y="283335"/>
            <a:ext cx="6151145" cy="1216145"/>
          </a:xfrm>
          <a:prstGeom prst="roundRect">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4D8C022-B7AB-4779-8962-D374161C8ED0}"/>
              </a:ext>
            </a:extLst>
          </p:cNvPr>
          <p:cNvSpPr/>
          <p:nvPr/>
        </p:nvSpPr>
        <p:spPr>
          <a:xfrm>
            <a:off x="3928686" y="22152"/>
            <a:ext cx="4511300" cy="1477328"/>
          </a:xfrm>
          <a:prstGeom prst="rect">
            <a:avLst/>
          </a:prstGeom>
          <a:noFill/>
        </p:spPr>
        <p:txBody>
          <a:bodyPr wrap="none" lIns="91440" tIns="45720" rIns="91440" bIns="45720">
            <a:spAutoFit/>
          </a:bodyPr>
          <a:lstStyle/>
          <a:p>
            <a:pPr algn="ctr"/>
            <a:r>
              <a:rPr lang="en-GB" sz="9000" b="1" cap="none"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Connect</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pic>
        <p:nvPicPr>
          <p:cNvPr id="6" name="Picture 2" descr="connect-facebook-fan-page">
            <a:extLst>
              <a:ext uri="{FF2B5EF4-FFF2-40B4-BE49-F238E27FC236}">
                <a16:creationId xmlns:a16="http://schemas.microsoft.com/office/drawing/2014/main" id="{E649999D-7D0B-406F-9DD2-8E464A05E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001" y="42674"/>
            <a:ext cx="19676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childrens hospital school">
            <a:extLst>
              <a:ext uri="{FF2B5EF4-FFF2-40B4-BE49-F238E27FC236}">
                <a16:creationId xmlns:a16="http://schemas.microsoft.com/office/drawing/2014/main" id="{9BC7C767-9DC4-41E3-8308-9F77BAA3C8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D2A4DA9B-8EF3-4784-9BC2-F215D81E11D0}"/>
              </a:ext>
            </a:extLst>
          </p:cNvPr>
          <p:cNvSpPr txBox="1">
            <a:spLocks/>
          </p:cNvSpPr>
          <p:nvPr/>
        </p:nvSpPr>
        <p:spPr>
          <a:xfrm>
            <a:off x="8111509" y="3429000"/>
            <a:ext cx="3582325" cy="500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u="sng" dirty="0">
                <a:latin typeface="Century Gothic" panose="020B0502020202020204" pitchFamily="34" charset="0"/>
              </a:rPr>
              <a:t>DATE</a:t>
            </a:r>
          </a:p>
        </p:txBody>
      </p:sp>
      <p:sp>
        <p:nvSpPr>
          <p:cNvPr id="10" name="Title 1">
            <a:extLst>
              <a:ext uri="{FF2B5EF4-FFF2-40B4-BE49-F238E27FC236}">
                <a16:creationId xmlns:a16="http://schemas.microsoft.com/office/drawing/2014/main" id="{982D92E8-6BBA-467E-BD5C-49FD992361B3}"/>
              </a:ext>
            </a:extLst>
          </p:cNvPr>
          <p:cNvSpPr txBox="1">
            <a:spLocks/>
          </p:cNvSpPr>
          <p:nvPr/>
        </p:nvSpPr>
        <p:spPr>
          <a:xfrm>
            <a:off x="1824057" y="4764135"/>
            <a:ext cx="8209218" cy="500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u="sng" dirty="0">
                <a:latin typeface="Century Gothic" panose="020B0502020202020204" pitchFamily="34" charset="0"/>
              </a:rPr>
              <a:t>Marriage, Civil Partnerships and Cohabitation</a:t>
            </a:r>
          </a:p>
        </p:txBody>
      </p:sp>
    </p:spTree>
    <p:extLst>
      <p:ext uri="{BB962C8B-B14F-4D97-AF65-F5344CB8AC3E}">
        <p14:creationId xmlns:p14="http://schemas.microsoft.com/office/powerpoint/2010/main" val="13704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9E43-4405-43A2-A339-C632E496A30D}"/>
              </a:ext>
            </a:extLst>
          </p:cNvPr>
          <p:cNvSpPr>
            <a:spLocks noGrp="1"/>
          </p:cNvSpPr>
          <p:nvPr>
            <p:ph type="title"/>
          </p:nvPr>
        </p:nvSpPr>
        <p:spPr>
          <a:xfrm>
            <a:off x="3312994" y="4889241"/>
            <a:ext cx="2092625" cy="1751131"/>
          </a:xfrm>
        </p:spPr>
        <p:txBody>
          <a:bodyPr>
            <a:noAutofit/>
          </a:bodyPr>
          <a:lstStyle/>
          <a:p>
            <a:r>
              <a:rPr lang="en-GB" sz="2000">
                <a:solidFill>
                  <a:schemeClr val="bg1"/>
                </a:solidFill>
                <a:latin typeface="Comic Sans MS" panose="030F0702030302020204" pitchFamily="66" charset="0"/>
              </a:rPr>
              <a:t>Time to check everything you have learnt in this lesson and put it all together </a:t>
            </a:r>
          </a:p>
        </p:txBody>
      </p:sp>
      <p:sp>
        <p:nvSpPr>
          <p:cNvPr id="4" name="Rounded Rectangle 1">
            <a:extLst>
              <a:ext uri="{FF2B5EF4-FFF2-40B4-BE49-F238E27FC236}">
                <a16:creationId xmlns:a16="http://schemas.microsoft.com/office/drawing/2014/main" id="{13ADE6C2-7691-480D-BEBE-F223C79D2201}"/>
              </a:ext>
            </a:extLst>
          </p:cNvPr>
          <p:cNvSpPr/>
          <p:nvPr/>
        </p:nvSpPr>
        <p:spPr>
          <a:xfrm>
            <a:off x="1927540" y="217628"/>
            <a:ext cx="8502079" cy="888641"/>
          </a:xfrm>
          <a:prstGeom prst="roundRect">
            <a:avLst/>
          </a:prstGeom>
          <a:solidFill>
            <a:srgbClr val="00206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D291429-33BC-4C89-9A4C-7066607EB5BA}"/>
              </a:ext>
            </a:extLst>
          </p:cNvPr>
          <p:cNvSpPr/>
          <p:nvPr/>
        </p:nvSpPr>
        <p:spPr>
          <a:xfrm>
            <a:off x="2840937" y="-76715"/>
            <a:ext cx="6492868" cy="1477328"/>
          </a:xfrm>
          <a:prstGeom prst="rect">
            <a:avLst/>
          </a:prstGeom>
          <a:noFill/>
        </p:spPr>
        <p:txBody>
          <a:bodyPr wrap="none" lIns="91440" tIns="45720" rIns="91440" bIns="45720">
            <a:spAutoFit/>
          </a:bodyPr>
          <a:lstStyle/>
          <a:p>
            <a:pPr algn="ctr"/>
            <a:r>
              <a:rPr lang="en-GB" sz="9000" b="1"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Consolidate</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pic>
        <p:nvPicPr>
          <p:cNvPr id="6" name="Picture 2" descr="consolidate-11">
            <a:extLst>
              <a:ext uri="{FF2B5EF4-FFF2-40B4-BE49-F238E27FC236}">
                <a16:creationId xmlns:a16="http://schemas.microsoft.com/office/drawing/2014/main" id="{68001FA2-8FC9-4543-8FAF-6F07B0A73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103" y="120987"/>
            <a:ext cx="1658897" cy="13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childrens hospital school">
            <a:extLst>
              <a:ext uri="{FF2B5EF4-FFF2-40B4-BE49-F238E27FC236}">
                <a16:creationId xmlns:a16="http://schemas.microsoft.com/office/drawing/2014/main" id="{5FBC7D4B-9E58-4588-A9C9-C4E8228003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85402D7-8F93-4313-B74C-E7241BA94260}"/>
              </a:ext>
            </a:extLst>
          </p:cNvPr>
          <p:cNvPicPr>
            <a:picLocks noChangeAspect="1"/>
          </p:cNvPicPr>
          <p:nvPr/>
        </p:nvPicPr>
        <p:blipFill rotWithShape="1">
          <a:blip r:embed="rId4"/>
          <a:srcRect l="52269" t="17906" r="8269" b="19121"/>
          <a:stretch/>
        </p:blipFill>
        <p:spPr>
          <a:xfrm>
            <a:off x="1590870" y="1869099"/>
            <a:ext cx="8673590" cy="4771273"/>
          </a:xfrm>
          <a:prstGeom prst="rect">
            <a:avLst/>
          </a:prstGeom>
        </p:spPr>
      </p:pic>
      <p:sp>
        <p:nvSpPr>
          <p:cNvPr id="12" name="Content Placeholder 2">
            <a:extLst>
              <a:ext uri="{FF2B5EF4-FFF2-40B4-BE49-F238E27FC236}">
                <a16:creationId xmlns:a16="http://schemas.microsoft.com/office/drawing/2014/main" id="{F874D473-D90C-47EA-B47A-8D5092E9F4CE}"/>
              </a:ext>
            </a:extLst>
          </p:cNvPr>
          <p:cNvSpPr txBox="1">
            <a:spLocks/>
          </p:cNvSpPr>
          <p:nvPr/>
        </p:nvSpPr>
        <p:spPr>
          <a:xfrm>
            <a:off x="1927540" y="1295454"/>
            <a:ext cx="8398146" cy="69548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entury Gothic" panose="020B0502020202020204" pitchFamily="34" charset="0"/>
              </a:rPr>
              <a:t>Discuss the words and images below into reasons people choose to marry/form a civil partnership and reason people decide not to. </a:t>
            </a:r>
          </a:p>
        </p:txBody>
      </p:sp>
    </p:spTree>
    <p:extLst>
      <p:ext uri="{BB962C8B-B14F-4D97-AF65-F5344CB8AC3E}">
        <p14:creationId xmlns:p14="http://schemas.microsoft.com/office/powerpoint/2010/main" val="37933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40203-4858-0328-EE70-CAC67661CD68}"/>
            </a:ext>
          </a:extLst>
        </p:cNvPr>
        <p:cNvGrpSpPr/>
        <p:nvPr/>
      </p:nvGrpSpPr>
      <p:grpSpPr>
        <a:xfrm>
          <a:off x="0" y="0"/>
          <a:ext cx="0" cy="0"/>
          <a:chOff x="0" y="0"/>
          <a:chExt cx="0" cy="0"/>
        </a:xfrm>
      </p:grpSpPr>
      <p:sp>
        <p:nvSpPr>
          <p:cNvPr id="4" name="Rounded Rectangle 1">
            <a:extLst>
              <a:ext uri="{FF2B5EF4-FFF2-40B4-BE49-F238E27FC236}">
                <a16:creationId xmlns:a16="http://schemas.microsoft.com/office/drawing/2014/main" id="{E38B6399-0E34-56CC-24A5-4E15EAD655E2}"/>
              </a:ext>
            </a:extLst>
          </p:cNvPr>
          <p:cNvSpPr/>
          <p:nvPr/>
        </p:nvSpPr>
        <p:spPr>
          <a:xfrm>
            <a:off x="3108765" y="283335"/>
            <a:ext cx="6151145" cy="1216145"/>
          </a:xfrm>
          <a:prstGeom prst="roundRect">
            <a:avLst/>
          </a:prstGeom>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21F8058-4556-7589-6166-20511C7CB613}"/>
              </a:ext>
            </a:extLst>
          </p:cNvPr>
          <p:cNvSpPr/>
          <p:nvPr/>
        </p:nvSpPr>
        <p:spPr>
          <a:xfrm>
            <a:off x="3928686" y="22152"/>
            <a:ext cx="4511300" cy="1477328"/>
          </a:xfrm>
          <a:prstGeom prst="rect">
            <a:avLst/>
          </a:prstGeom>
          <a:noFill/>
        </p:spPr>
        <p:txBody>
          <a:bodyPr wrap="none" lIns="91440" tIns="45720" rIns="91440" bIns="45720">
            <a:spAutoFit/>
          </a:bodyPr>
          <a:lstStyle/>
          <a:p>
            <a:pPr algn="ctr"/>
            <a:r>
              <a:rPr lang="en-GB" sz="9000" b="1" cap="none"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Connect</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pic>
        <p:nvPicPr>
          <p:cNvPr id="6" name="Picture 2" descr="connect-facebook-fan-page">
            <a:extLst>
              <a:ext uri="{FF2B5EF4-FFF2-40B4-BE49-F238E27FC236}">
                <a16:creationId xmlns:a16="http://schemas.microsoft.com/office/drawing/2014/main" id="{A28E8C2C-1F02-80DE-923D-56E138456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001" y="42674"/>
            <a:ext cx="19676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childrens hospital school">
            <a:extLst>
              <a:ext uri="{FF2B5EF4-FFF2-40B4-BE49-F238E27FC236}">
                <a16:creationId xmlns:a16="http://schemas.microsoft.com/office/drawing/2014/main" id="{FED50F67-2EBF-B99F-0A8D-A79235AD5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BE0E63C7-03E6-5841-C74F-7BE6B3E45D7D}"/>
              </a:ext>
            </a:extLst>
          </p:cNvPr>
          <p:cNvSpPr txBox="1">
            <a:spLocks/>
          </p:cNvSpPr>
          <p:nvPr/>
        </p:nvSpPr>
        <p:spPr>
          <a:xfrm>
            <a:off x="8206400" y="1843764"/>
            <a:ext cx="3582325" cy="9979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entury Gothic" panose="020B0502020202020204" pitchFamily="34" charset="0"/>
              </a:rPr>
              <a:t>Write as many ways to celebrate something as you can.</a:t>
            </a:r>
          </a:p>
        </p:txBody>
      </p:sp>
      <p:sp>
        <p:nvSpPr>
          <p:cNvPr id="10" name="Title 1">
            <a:extLst>
              <a:ext uri="{FF2B5EF4-FFF2-40B4-BE49-F238E27FC236}">
                <a16:creationId xmlns:a16="http://schemas.microsoft.com/office/drawing/2014/main" id="{86456ACE-21A7-16B0-6F1A-5F19821D3680}"/>
              </a:ext>
            </a:extLst>
          </p:cNvPr>
          <p:cNvSpPr txBox="1">
            <a:spLocks/>
          </p:cNvSpPr>
          <p:nvPr/>
        </p:nvSpPr>
        <p:spPr>
          <a:xfrm>
            <a:off x="230768" y="6086764"/>
            <a:ext cx="2447777" cy="500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Century Gothic" panose="020B0502020202020204" pitchFamily="34" charset="0"/>
              </a:rPr>
              <a:t>Brain dump </a:t>
            </a:r>
          </a:p>
        </p:txBody>
      </p:sp>
      <p:pic>
        <p:nvPicPr>
          <p:cNvPr id="11" name="Picture 2" descr="See the source image">
            <a:extLst>
              <a:ext uri="{FF2B5EF4-FFF2-40B4-BE49-F238E27FC236}">
                <a16:creationId xmlns:a16="http://schemas.microsoft.com/office/drawing/2014/main" id="{B0875BA6-7FC0-113C-3232-930D4946D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881" y="1843764"/>
            <a:ext cx="6649708" cy="47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7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3" y="2367092"/>
            <a:ext cx="9608861" cy="3424107"/>
          </a:xfrm>
        </p:spPr>
        <p:txBody>
          <a:bodyPr>
            <a:normAutofit fontScale="70000" lnSpcReduction="20000"/>
          </a:bodyPr>
          <a:lstStyle/>
          <a:p>
            <a:pPr algn="just" fontAlgn="base"/>
            <a:r>
              <a:rPr lang="en-GB" sz="3200" kern="0" dirty="0">
                <a:latin typeface="Century Gothic" panose="020B0502020202020204" pitchFamily="34" charset="0"/>
              </a:rPr>
              <a:t>Until the middle of the 18th century marriages could take place anywhere provided they were conducted before an ordained clergyman of the Church of England. This encouraged the practice of secret marriages which did not have parental consent and which were often bigamous.</a:t>
            </a:r>
          </a:p>
          <a:p>
            <a:pPr algn="just" fontAlgn="base"/>
            <a:endParaRPr lang="en-GB" sz="3200" b="1" u="none" strike="noStrike" kern="0" dirty="0">
              <a:solidFill>
                <a:srgbClr val="000000"/>
              </a:solidFill>
              <a:effectLst/>
              <a:latin typeface="Century Gothic" panose="020B0502020202020204" pitchFamily="34" charset="0"/>
            </a:endParaRPr>
          </a:p>
          <a:p>
            <a:pPr marL="0" indent="0" fontAlgn="base">
              <a:buNone/>
            </a:pPr>
            <a:r>
              <a:rPr lang="en-GB" sz="3200" b="1" kern="0" dirty="0">
                <a:latin typeface="Century Gothic" panose="020B0502020202020204" pitchFamily="34" charset="0"/>
              </a:rPr>
              <a:t>Minimum age</a:t>
            </a:r>
          </a:p>
          <a:p>
            <a:pPr fontAlgn="base"/>
            <a:r>
              <a:rPr lang="en-GB" sz="3200" kern="0" dirty="0">
                <a:latin typeface="Century Gothic" panose="020B0502020202020204" pitchFamily="34" charset="0"/>
              </a:rPr>
              <a:t>In 1929, in response to a campaign by the National Union of Societies for Equal Citizenship, Parliament raised the age limit to 16 for both sexes in the Ages of Marriage Act. </a:t>
            </a:r>
          </a:p>
          <a:p>
            <a:pPr fontAlgn="base"/>
            <a:r>
              <a:rPr lang="en-GB" sz="3200" b="1" kern="0" dirty="0">
                <a:latin typeface="Century Gothic" panose="020B0502020202020204" pitchFamily="34" charset="0"/>
              </a:rPr>
              <a:t>This changed in February 2023 to the age limit of 18 years old.</a:t>
            </a:r>
          </a:p>
        </p:txBody>
      </p:sp>
      <p:sp>
        <p:nvSpPr>
          <p:cNvPr id="6" name="Rounded Rectangle 1">
            <a:extLst>
              <a:ext uri="{FF2B5EF4-FFF2-40B4-BE49-F238E27FC236}">
                <a16:creationId xmlns:a16="http://schemas.microsoft.com/office/drawing/2014/main" id="{EB4022EF-9F6D-4EEF-8187-538933F0B849}"/>
              </a:ext>
            </a:extLst>
          </p:cNvPr>
          <p:cNvSpPr/>
          <p:nvPr/>
        </p:nvSpPr>
        <p:spPr>
          <a:xfrm>
            <a:off x="3108765" y="283336"/>
            <a:ext cx="6151145" cy="1030310"/>
          </a:xfrm>
          <a:prstGeom prst="roundRect">
            <a:avLst/>
          </a:prstGeom>
          <a:solidFill>
            <a:srgbClr val="7030A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pic>
        <p:nvPicPr>
          <p:cNvPr id="7" name="Picture 2" descr="Image result for childrens hospital school">
            <a:extLst>
              <a:ext uri="{FF2B5EF4-FFF2-40B4-BE49-F238E27FC236}">
                <a16:creationId xmlns:a16="http://schemas.microsoft.com/office/drawing/2014/main" id="{7DCE0581-C349-47D3-B370-77A3FE914F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77B30FA-B208-4982-8847-C1C330AEE742}"/>
              </a:ext>
            </a:extLst>
          </p:cNvPr>
          <p:cNvSpPr/>
          <p:nvPr/>
        </p:nvSpPr>
        <p:spPr>
          <a:xfrm>
            <a:off x="3146934" y="-55736"/>
            <a:ext cx="6074805" cy="1477328"/>
          </a:xfrm>
          <a:prstGeom prst="rect">
            <a:avLst/>
          </a:prstGeom>
          <a:noFill/>
        </p:spPr>
        <p:txBody>
          <a:bodyPr wrap="none" lIns="91440" tIns="45720" rIns="91440" bIns="45720">
            <a:spAutoFit/>
          </a:bodyPr>
          <a:lstStyle/>
          <a:p>
            <a:pPr algn="ctr"/>
            <a:r>
              <a:rPr lang="en-GB" sz="9000" b="1"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Big Picture</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sp>
        <p:nvSpPr>
          <p:cNvPr id="10" name="Content Placeholder 2">
            <a:extLst>
              <a:ext uri="{FF2B5EF4-FFF2-40B4-BE49-F238E27FC236}">
                <a16:creationId xmlns:a16="http://schemas.microsoft.com/office/drawing/2014/main" id="{DD726D54-2646-4A33-8FD6-49235B11FDAB}"/>
              </a:ext>
            </a:extLst>
          </p:cNvPr>
          <p:cNvSpPr txBox="1">
            <a:spLocks/>
          </p:cNvSpPr>
          <p:nvPr/>
        </p:nvSpPr>
        <p:spPr>
          <a:xfrm>
            <a:off x="3146934" y="1584720"/>
            <a:ext cx="5135089" cy="46188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Century Gothic" panose="020B0502020202020204" pitchFamily="34" charset="0"/>
              </a:rPr>
              <a:t>The Law</a:t>
            </a:r>
          </a:p>
        </p:txBody>
      </p:sp>
    </p:spTree>
    <p:extLst>
      <p:ext uri="{BB962C8B-B14F-4D97-AF65-F5344CB8AC3E}">
        <p14:creationId xmlns:p14="http://schemas.microsoft.com/office/powerpoint/2010/main" val="321870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C8B92-52D3-4174-BA7B-3FD8DB1194E4}"/>
              </a:ext>
            </a:extLst>
          </p:cNvPr>
          <p:cNvSpPr>
            <a:spLocks noGrp="1"/>
          </p:cNvSpPr>
          <p:nvPr>
            <p:ph type="title"/>
          </p:nvPr>
        </p:nvSpPr>
        <p:spPr/>
        <p:txBody>
          <a:bodyPr/>
          <a:lstStyle/>
          <a:p>
            <a:endParaRPr lang="en-GB"/>
          </a:p>
        </p:txBody>
      </p:sp>
      <p:sp>
        <p:nvSpPr>
          <p:cNvPr id="6" name="Rounded Rectangle 1">
            <a:extLst>
              <a:ext uri="{FF2B5EF4-FFF2-40B4-BE49-F238E27FC236}">
                <a16:creationId xmlns:a16="http://schemas.microsoft.com/office/drawing/2014/main" id="{EB4022EF-9F6D-4EEF-8187-538933F0B849}"/>
              </a:ext>
            </a:extLst>
          </p:cNvPr>
          <p:cNvSpPr/>
          <p:nvPr/>
        </p:nvSpPr>
        <p:spPr>
          <a:xfrm>
            <a:off x="3108765" y="283336"/>
            <a:ext cx="6151145" cy="1030310"/>
          </a:xfrm>
          <a:prstGeom prst="roundRect">
            <a:avLst/>
          </a:prstGeom>
          <a:solidFill>
            <a:srgbClr val="7030A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pic>
        <p:nvPicPr>
          <p:cNvPr id="7" name="Picture 2" descr="Image result for childrens hospital school">
            <a:extLst>
              <a:ext uri="{FF2B5EF4-FFF2-40B4-BE49-F238E27FC236}">
                <a16:creationId xmlns:a16="http://schemas.microsoft.com/office/drawing/2014/main" id="{7DCE0581-C349-47D3-B370-77A3FE914F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77B30FA-B208-4982-8847-C1C330AEE742}"/>
              </a:ext>
            </a:extLst>
          </p:cNvPr>
          <p:cNvSpPr/>
          <p:nvPr/>
        </p:nvSpPr>
        <p:spPr>
          <a:xfrm>
            <a:off x="3146934" y="-55736"/>
            <a:ext cx="6074805" cy="1477328"/>
          </a:xfrm>
          <a:prstGeom prst="rect">
            <a:avLst/>
          </a:prstGeom>
          <a:noFill/>
        </p:spPr>
        <p:txBody>
          <a:bodyPr wrap="none" lIns="91440" tIns="45720" rIns="91440" bIns="45720">
            <a:spAutoFit/>
          </a:bodyPr>
          <a:lstStyle/>
          <a:p>
            <a:pPr algn="ctr"/>
            <a:r>
              <a:rPr lang="en-GB" sz="9000" b="1"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Big Picture</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sp>
        <p:nvSpPr>
          <p:cNvPr id="11" name="Rectangle 10">
            <a:extLst>
              <a:ext uri="{FF2B5EF4-FFF2-40B4-BE49-F238E27FC236}">
                <a16:creationId xmlns:a16="http://schemas.microsoft.com/office/drawing/2014/main" id="{40287DF5-255E-400E-AA05-C9B46088C4F6}"/>
              </a:ext>
            </a:extLst>
          </p:cNvPr>
          <p:cNvSpPr/>
          <p:nvPr/>
        </p:nvSpPr>
        <p:spPr>
          <a:xfrm>
            <a:off x="838200" y="1593303"/>
            <a:ext cx="10936458" cy="5170646"/>
          </a:xfrm>
          <a:prstGeom prst="rect">
            <a:avLst/>
          </a:prstGeom>
        </p:spPr>
        <p:txBody>
          <a:bodyPr wrap="square">
            <a:spAutoFit/>
          </a:bodyPr>
          <a:lstStyle/>
          <a:p>
            <a:pPr algn="just" fontAlgn="base"/>
            <a:r>
              <a:rPr lang="en-GB" sz="2200" b="1" u="none" strike="noStrike" dirty="0">
                <a:solidFill>
                  <a:srgbClr val="000000"/>
                </a:solidFill>
                <a:effectLst/>
                <a:latin typeface="Century Gothic" panose="020B0502020202020204" pitchFamily="34" charset="0"/>
              </a:rPr>
              <a:t>Marriage (Same Sex Couples) Act 2013</a:t>
            </a:r>
          </a:p>
          <a:p>
            <a:pPr algn="just" fontAlgn="base"/>
            <a:r>
              <a:rPr lang="en-GB" sz="2200" u="none" strike="noStrike" dirty="0">
                <a:solidFill>
                  <a:srgbClr val="000000"/>
                </a:solidFill>
                <a:effectLst/>
                <a:latin typeface="Century Gothic" panose="020B0502020202020204" pitchFamily="34" charset="0"/>
              </a:rPr>
              <a:t>In 2013, Parliament passed the Marriage (Same Sex Couples) Act which introduced civil marriage for same-sex couples in England and Wales. The legislation allowed religious organisations to opt in to marry same-sex couples should they wish to do so and protected religious organisations and their representatives from successful legal challenge if they did not wish to marry same-sex couples. The legislation also enabled civil partners to convert their civil partnership into marriage and transsexual people to change their legal gender without necessarily having to end their existing marriage. </a:t>
            </a:r>
          </a:p>
          <a:p>
            <a:pPr algn="just" fontAlgn="base"/>
            <a:endParaRPr lang="en-GB" sz="2200" u="none" strike="noStrike" dirty="0">
              <a:solidFill>
                <a:srgbClr val="000000"/>
              </a:solidFill>
              <a:effectLst/>
              <a:latin typeface="Century Gothic" panose="020B0502020202020204" pitchFamily="34" charset="0"/>
            </a:endParaRPr>
          </a:p>
          <a:p>
            <a:pPr algn="just" fontAlgn="base"/>
            <a:r>
              <a:rPr lang="en-GB" sz="2200" u="none" strike="noStrike" dirty="0">
                <a:solidFill>
                  <a:srgbClr val="000000"/>
                </a:solidFill>
                <a:effectLst/>
                <a:latin typeface="Century Gothic" panose="020B0502020202020204" pitchFamily="34" charset="0"/>
              </a:rPr>
              <a:t>In Scotland, the Scottish Parliament has legislated to allow same-sex marriages. The Northern Ireland Assembly has not legislated to allow the marriage of same-sex couples in Northern Ireland. </a:t>
            </a:r>
          </a:p>
          <a:p>
            <a:pPr algn="just" fontAlgn="base"/>
            <a:endParaRPr lang="en-GB" sz="2200" u="none" strike="noStrike" dirty="0">
              <a:solidFill>
                <a:srgbClr val="000000"/>
              </a:solidFill>
              <a:effectLst/>
              <a:latin typeface="Century Gothic" panose="020B0502020202020204" pitchFamily="34" charset="0"/>
            </a:endParaRPr>
          </a:p>
          <a:p>
            <a:pPr algn="just" fontAlgn="base"/>
            <a:r>
              <a:rPr lang="en-GB" sz="2200" u="none" strike="noStrike" dirty="0">
                <a:solidFill>
                  <a:srgbClr val="000000"/>
                </a:solidFill>
                <a:effectLst/>
                <a:latin typeface="Century Gothic" panose="020B0502020202020204" pitchFamily="34" charset="0"/>
              </a:rPr>
              <a:t>The first same-sex marriages in England and Wales took place in March 2014. </a:t>
            </a:r>
          </a:p>
        </p:txBody>
      </p:sp>
    </p:spTree>
    <p:extLst>
      <p:ext uri="{BB962C8B-B14F-4D97-AF65-F5344CB8AC3E}">
        <p14:creationId xmlns:p14="http://schemas.microsoft.com/office/powerpoint/2010/main" val="20728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776FD-5A08-47E2-A1C3-B16F0AE56E30}"/>
              </a:ext>
            </a:extLst>
          </p:cNvPr>
          <p:cNvSpPr>
            <a:spLocks noGrp="1"/>
          </p:cNvSpPr>
          <p:nvPr>
            <p:ph type="title"/>
          </p:nvPr>
        </p:nvSpPr>
        <p:spPr>
          <a:xfrm>
            <a:off x="403710" y="365125"/>
            <a:ext cx="2820625" cy="1325563"/>
          </a:xfrm>
        </p:spPr>
        <p:txBody>
          <a:bodyPr/>
          <a:lstStyle/>
          <a:p>
            <a:r>
              <a:rPr lang="en-GB" dirty="0">
                <a:latin typeface="Century Gothic" panose="020B0502020202020204" pitchFamily="34" charset="0"/>
              </a:rPr>
              <a:t>Marriage</a:t>
            </a:r>
          </a:p>
        </p:txBody>
      </p:sp>
      <p:sp>
        <p:nvSpPr>
          <p:cNvPr id="3" name="Content Placeholder 2">
            <a:extLst>
              <a:ext uri="{FF2B5EF4-FFF2-40B4-BE49-F238E27FC236}">
                <a16:creationId xmlns:a16="http://schemas.microsoft.com/office/drawing/2014/main" id="{FE1EB4A9-DBED-474E-95A5-FFE9049F34F9}"/>
              </a:ext>
            </a:extLst>
          </p:cNvPr>
          <p:cNvSpPr>
            <a:spLocks noGrp="1"/>
          </p:cNvSpPr>
          <p:nvPr>
            <p:ph idx="1"/>
          </p:nvPr>
        </p:nvSpPr>
        <p:spPr>
          <a:xfrm>
            <a:off x="266015" y="1371877"/>
            <a:ext cx="2820625" cy="760027"/>
          </a:xfrm>
        </p:spPr>
        <p:txBody>
          <a:bodyPr>
            <a:normAutofit fontScale="92500" lnSpcReduction="10000"/>
          </a:bodyPr>
          <a:lstStyle/>
          <a:p>
            <a:pPr marL="0" indent="0" algn="ctr">
              <a:buNone/>
            </a:pPr>
            <a:r>
              <a:rPr lang="en-GB" dirty="0">
                <a:latin typeface="Century Gothic" panose="020B0502020202020204" pitchFamily="34" charset="0"/>
              </a:rPr>
              <a:t>It must be freely entered into. </a:t>
            </a:r>
          </a:p>
        </p:txBody>
      </p:sp>
      <p:sp>
        <p:nvSpPr>
          <p:cNvPr id="5" name="Rectangle: Rounded Corners 4">
            <a:extLst>
              <a:ext uri="{FF2B5EF4-FFF2-40B4-BE49-F238E27FC236}">
                <a16:creationId xmlns:a16="http://schemas.microsoft.com/office/drawing/2014/main" id="{738C8A69-DDBA-4086-A35E-0096C9361CB0}"/>
              </a:ext>
            </a:extLst>
          </p:cNvPr>
          <p:cNvSpPr/>
          <p:nvPr/>
        </p:nvSpPr>
        <p:spPr>
          <a:xfrm>
            <a:off x="387594" y="2280135"/>
            <a:ext cx="2062530" cy="209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Trust</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Rectangle: Rounded Corners 5">
            <a:extLst>
              <a:ext uri="{FF2B5EF4-FFF2-40B4-BE49-F238E27FC236}">
                <a16:creationId xmlns:a16="http://schemas.microsoft.com/office/drawing/2014/main" id="{A21A9BEC-6E54-4F75-B20F-F696C24319BD}"/>
              </a:ext>
            </a:extLst>
          </p:cNvPr>
          <p:cNvSpPr/>
          <p:nvPr/>
        </p:nvSpPr>
        <p:spPr>
          <a:xfrm>
            <a:off x="9637098" y="2280135"/>
            <a:ext cx="2062530" cy="209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Generosity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7" name="Rectangle: Rounded Corners 6">
            <a:extLst>
              <a:ext uri="{FF2B5EF4-FFF2-40B4-BE49-F238E27FC236}">
                <a16:creationId xmlns:a16="http://schemas.microsoft.com/office/drawing/2014/main" id="{BA7228A9-2FCE-46D4-94F1-4417A9CD3731}"/>
              </a:ext>
            </a:extLst>
          </p:cNvPr>
          <p:cNvSpPr/>
          <p:nvPr/>
        </p:nvSpPr>
        <p:spPr>
          <a:xfrm>
            <a:off x="7351846" y="4500972"/>
            <a:ext cx="2062530" cy="209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Management of conflict</a:t>
            </a:r>
          </a:p>
          <a:p>
            <a:pPr algn="ctr"/>
            <a:endParaRPr lang="en-GB" dirty="0"/>
          </a:p>
          <a:p>
            <a:pPr algn="ctr"/>
            <a:endParaRPr lang="en-GB" dirty="0"/>
          </a:p>
          <a:p>
            <a:pPr algn="ctr"/>
            <a:endParaRPr lang="en-GB" dirty="0"/>
          </a:p>
          <a:p>
            <a:pPr algn="ctr"/>
            <a:endParaRPr lang="en-GB" dirty="0"/>
          </a:p>
          <a:p>
            <a:pPr algn="ctr"/>
            <a:endParaRPr lang="en-GB" dirty="0"/>
          </a:p>
        </p:txBody>
      </p:sp>
      <p:sp>
        <p:nvSpPr>
          <p:cNvPr id="8" name="Rectangle: Rounded Corners 7">
            <a:extLst>
              <a:ext uri="{FF2B5EF4-FFF2-40B4-BE49-F238E27FC236}">
                <a16:creationId xmlns:a16="http://schemas.microsoft.com/office/drawing/2014/main" id="{3CE6F6BC-5266-40B5-9455-ED91767E162F}"/>
              </a:ext>
            </a:extLst>
          </p:cNvPr>
          <p:cNvSpPr/>
          <p:nvPr/>
        </p:nvSpPr>
        <p:spPr>
          <a:xfrm>
            <a:off x="5012346" y="2280136"/>
            <a:ext cx="2062530" cy="209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Honesty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9" name="Rectangle: Rounded Corners 8">
            <a:extLst>
              <a:ext uri="{FF2B5EF4-FFF2-40B4-BE49-F238E27FC236}">
                <a16:creationId xmlns:a16="http://schemas.microsoft.com/office/drawing/2014/main" id="{C43F6592-2BC3-4F0E-B4B4-CA48427178F8}"/>
              </a:ext>
            </a:extLst>
          </p:cNvPr>
          <p:cNvSpPr/>
          <p:nvPr/>
        </p:nvSpPr>
        <p:spPr>
          <a:xfrm>
            <a:off x="2719755" y="4500973"/>
            <a:ext cx="2062530" cy="20984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Privacy</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0" name="Rectangle: Rounded Corners 9">
            <a:extLst>
              <a:ext uri="{FF2B5EF4-FFF2-40B4-BE49-F238E27FC236}">
                <a16:creationId xmlns:a16="http://schemas.microsoft.com/office/drawing/2014/main" id="{D4114FB3-8F16-4F29-8B33-0C6E6E03F6F8}"/>
              </a:ext>
            </a:extLst>
          </p:cNvPr>
          <p:cNvSpPr/>
          <p:nvPr/>
        </p:nvSpPr>
        <p:spPr>
          <a:xfrm>
            <a:off x="403710" y="4500970"/>
            <a:ext cx="2062530" cy="2098431"/>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Boundaries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1" name="Rectangle: Rounded Corners 10">
            <a:extLst>
              <a:ext uri="{FF2B5EF4-FFF2-40B4-BE49-F238E27FC236}">
                <a16:creationId xmlns:a16="http://schemas.microsoft.com/office/drawing/2014/main" id="{526CDE7F-A7E0-412D-B7AB-F3065BE03AD5}"/>
              </a:ext>
            </a:extLst>
          </p:cNvPr>
          <p:cNvSpPr/>
          <p:nvPr/>
        </p:nvSpPr>
        <p:spPr>
          <a:xfrm>
            <a:off x="9683556" y="4500970"/>
            <a:ext cx="2062530" cy="2098431"/>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Reconciliation</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2" name="Rectangle: Rounded Corners 11">
            <a:extLst>
              <a:ext uri="{FF2B5EF4-FFF2-40B4-BE49-F238E27FC236}">
                <a16:creationId xmlns:a16="http://schemas.microsoft.com/office/drawing/2014/main" id="{784DE9E0-1F77-428F-BD8C-C964683D1068}"/>
              </a:ext>
            </a:extLst>
          </p:cNvPr>
          <p:cNvSpPr/>
          <p:nvPr/>
        </p:nvSpPr>
        <p:spPr>
          <a:xfrm>
            <a:off x="2727094" y="2280133"/>
            <a:ext cx="2062530" cy="2098431"/>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Respect</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Rectangle: Rounded Corners 12">
            <a:extLst>
              <a:ext uri="{FF2B5EF4-FFF2-40B4-BE49-F238E27FC236}">
                <a16:creationId xmlns:a16="http://schemas.microsoft.com/office/drawing/2014/main" id="{3C657238-72D8-45A8-9F8F-2270F6A44DBE}"/>
              </a:ext>
            </a:extLst>
          </p:cNvPr>
          <p:cNvSpPr/>
          <p:nvPr/>
        </p:nvSpPr>
        <p:spPr>
          <a:xfrm>
            <a:off x="5012346" y="4500970"/>
            <a:ext cx="2062530" cy="2098431"/>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Consent</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4" name="Rectangle: Rounded Corners 13">
            <a:extLst>
              <a:ext uri="{FF2B5EF4-FFF2-40B4-BE49-F238E27FC236}">
                <a16:creationId xmlns:a16="http://schemas.microsoft.com/office/drawing/2014/main" id="{E51B9541-8CC3-4D11-A0C1-F06FB0D3A686}"/>
              </a:ext>
            </a:extLst>
          </p:cNvPr>
          <p:cNvSpPr/>
          <p:nvPr/>
        </p:nvSpPr>
        <p:spPr>
          <a:xfrm>
            <a:off x="7351846" y="2280134"/>
            <a:ext cx="2062530" cy="2098431"/>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entury Gothic" panose="020B0502020202020204" pitchFamily="34" charset="0"/>
              </a:rPr>
              <a:t>Kindness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8" name="Rounded Rectangle 1">
            <a:extLst>
              <a:ext uri="{FF2B5EF4-FFF2-40B4-BE49-F238E27FC236}">
                <a16:creationId xmlns:a16="http://schemas.microsoft.com/office/drawing/2014/main" id="{08245F69-5049-4E98-A8CE-0092D51D18F9}"/>
              </a:ext>
            </a:extLst>
          </p:cNvPr>
          <p:cNvSpPr/>
          <p:nvPr/>
        </p:nvSpPr>
        <p:spPr>
          <a:xfrm>
            <a:off x="3108764" y="283334"/>
            <a:ext cx="6151145" cy="1322063"/>
          </a:xfrm>
          <a:prstGeom prst="roundRect">
            <a:avLst/>
          </a:prstGeom>
          <a:solidFill>
            <a:schemeClr val="accent4"/>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pic>
        <p:nvPicPr>
          <p:cNvPr id="19" name="Picture 5" descr="push-button">
            <a:extLst>
              <a:ext uri="{FF2B5EF4-FFF2-40B4-BE49-F238E27FC236}">
                <a16:creationId xmlns:a16="http://schemas.microsoft.com/office/drawing/2014/main" id="{5B2EE924-A2A7-4ABE-9A63-CF74091FF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635" y="128069"/>
            <a:ext cx="13922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E3CE31D-89D7-4EB2-A0C0-417DFF0144D6}"/>
              </a:ext>
            </a:extLst>
          </p:cNvPr>
          <p:cNvSpPr/>
          <p:nvPr/>
        </p:nvSpPr>
        <p:spPr>
          <a:xfrm>
            <a:off x="3996539" y="128069"/>
            <a:ext cx="4491166" cy="1477328"/>
          </a:xfrm>
          <a:prstGeom prst="rect">
            <a:avLst/>
          </a:prstGeom>
          <a:noFill/>
        </p:spPr>
        <p:txBody>
          <a:bodyPr wrap="none" lIns="91440" tIns="45720" rIns="91440" bIns="45720">
            <a:spAutoFit/>
          </a:bodyPr>
          <a:lstStyle/>
          <a:p>
            <a:pPr algn="ctr"/>
            <a:r>
              <a:rPr lang="en-GB" sz="90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Activate</a:t>
            </a:r>
            <a:endParaRPr lang="en-GB" sz="9000" b="1" cap="none" spc="50" dirty="0">
              <a:ln w="9525" cmpd="sng">
                <a:noFill/>
                <a:prstDash val="solid"/>
              </a:ln>
              <a:solidFill>
                <a:srgbClr val="70AD47">
                  <a:tint val="1000"/>
                </a:srgbClr>
              </a:solidFill>
              <a:effectLst>
                <a:glow rad="38100">
                  <a:schemeClr val="accent1">
                    <a:alpha val="40000"/>
                  </a:schemeClr>
                </a:glow>
              </a:effectLst>
            </a:endParaRPr>
          </a:p>
        </p:txBody>
      </p:sp>
      <p:sp>
        <p:nvSpPr>
          <p:cNvPr id="22" name="Content Placeholder 2">
            <a:extLst>
              <a:ext uri="{FF2B5EF4-FFF2-40B4-BE49-F238E27FC236}">
                <a16:creationId xmlns:a16="http://schemas.microsoft.com/office/drawing/2014/main" id="{D6E422A1-373C-4E67-9212-05527D936CFD}"/>
              </a:ext>
            </a:extLst>
          </p:cNvPr>
          <p:cNvSpPr txBox="1">
            <a:spLocks/>
          </p:cNvSpPr>
          <p:nvPr/>
        </p:nvSpPr>
        <p:spPr>
          <a:xfrm>
            <a:off x="3172702" y="1858314"/>
            <a:ext cx="6353035" cy="5471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Century Gothic" panose="020B0502020202020204" pitchFamily="34" charset="0"/>
              </a:rPr>
              <a:t>How do people show these values in a marriage?</a:t>
            </a:r>
          </a:p>
        </p:txBody>
      </p:sp>
    </p:spTree>
    <p:extLst>
      <p:ext uri="{BB962C8B-B14F-4D97-AF65-F5344CB8AC3E}">
        <p14:creationId xmlns:p14="http://schemas.microsoft.com/office/powerpoint/2010/main" val="423723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03A82CBC-6B66-4B23-9E6A-1BB32B67222D}"/>
              </a:ext>
            </a:extLst>
          </p:cNvPr>
          <p:cNvSpPr/>
          <p:nvPr/>
        </p:nvSpPr>
        <p:spPr>
          <a:xfrm>
            <a:off x="1844960" y="77937"/>
            <a:ext cx="8502079" cy="1197987"/>
          </a:xfrm>
          <a:prstGeom prst="roundRect">
            <a:avLst/>
          </a:prstGeom>
          <a:solidFill>
            <a:srgbClr val="FF1515"/>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58A0523-F384-4078-AFAC-FC8B2974EF42}"/>
              </a:ext>
            </a:extLst>
          </p:cNvPr>
          <p:cNvSpPr/>
          <p:nvPr/>
        </p:nvSpPr>
        <p:spPr>
          <a:xfrm>
            <a:off x="1881404" y="-201403"/>
            <a:ext cx="8383834" cy="1477328"/>
          </a:xfrm>
          <a:prstGeom prst="rect">
            <a:avLst/>
          </a:prstGeom>
          <a:noFill/>
        </p:spPr>
        <p:txBody>
          <a:bodyPr wrap="none" lIns="91440" tIns="45720" rIns="91440" bIns="45720">
            <a:spAutoFit/>
          </a:bodyPr>
          <a:lstStyle/>
          <a:p>
            <a:pPr algn="ctr"/>
            <a:r>
              <a:rPr lang="en-GB" sz="9000" b="1" spc="5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Progress Check</a:t>
            </a:r>
            <a:endParaRPr lang="en-GB" sz="9000" b="1" cap="none" spc="50">
              <a:ln w="9525" cmpd="sng">
                <a:noFill/>
                <a:prstDash val="solid"/>
              </a:ln>
              <a:solidFill>
                <a:srgbClr val="70AD47">
                  <a:tint val="1000"/>
                </a:srgbClr>
              </a:solidFill>
              <a:effectLst>
                <a:glow rad="38100">
                  <a:schemeClr val="accent1">
                    <a:alpha val="40000"/>
                  </a:schemeClr>
                </a:glow>
              </a:effectLst>
            </a:endParaRPr>
          </a:p>
        </p:txBody>
      </p:sp>
      <p:pic>
        <p:nvPicPr>
          <p:cNvPr id="5" name="Picture 4">
            <a:extLst>
              <a:ext uri="{FF2B5EF4-FFF2-40B4-BE49-F238E27FC236}">
                <a16:creationId xmlns:a16="http://schemas.microsoft.com/office/drawing/2014/main" id="{924CD5B3-0119-4018-81F9-086F0EF5932B}"/>
              </a:ext>
            </a:extLst>
          </p:cNvPr>
          <p:cNvPicPr>
            <a:picLocks noChangeAspect="1"/>
          </p:cNvPicPr>
          <p:nvPr/>
        </p:nvPicPr>
        <p:blipFill>
          <a:blip r:embed="rId2"/>
          <a:stretch>
            <a:fillRect/>
          </a:stretch>
        </p:blipFill>
        <p:spPr>
          <a:xfrm>
            <a:off x="10396044" y="389497"/>
            <a:ext cx="1639216" cy="1077030"/>
          </a:xfrm>
          <a:prstGeom prst="rect">
            <a:avLst/>
          </a:prstGeom>
        </p:spPr>
      </p:pic>
      <p:pic>
        <p:nvPicPr>
          <p:cNvPr id="6" name="Picture 2" descr="Image result for childrens hospital school">
            <a:extLst>
              <a:ext uri="{FF2B5EF4-FFF2-40B4-BE49-F238E27FC236}">
                <a16:creationId xmlns:a16="http://schemas.microsoft.com/office/drawing/2014/main" id="{1CA10944-6C70-4CDA-A1D0-C7846A105B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3" y="94051"/>
            <a:ext cx="1749714" cy="174971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EC48ED3C-652C-402D-8A1F-F31CB16AE41C}"/>
              </a:ext>
            </a:extLst>
          </p:cNvPr>
          <p:cNvSpPr>
            <a:spLocks noGrp="1"/>
          </p:cNvSpPr>
          <p:nvPr>
            <p:ph type="title"/>
          </p:nvPr>
        </p:nvSpPr>
        <p:spPr>
          <a:xfrm>
            <a:off x="2635513" y="1518982"/>
            <a:ext cx="8268172" cy="1197988"/>
          </a:xfrm>
        </p:spPr>
        <p:txBody>
          <a:bodyPr>
            <a:noAutofit/>
          </a:bodyPr>
          <a:lstStyle/>
          <a:p>
            <a:r>
              <a:rPr lang="en-GB" sz="1800" dirty="0"/>
              <a:t> A marriage/civil partnership will be illegal/void if: </a:t>
            </a:r>
            <a:br>
              <a:rPr lang="en-GB" sz="1800" dirty="0"/>
            </a:br>
            <a:r>
              <a:rPr lang="en-GB" sz="1800" dirty="0"/>
              <a:t>• the couple are closely related (a parent, child, brother, sister, niece, nephew, aunt, uncle, grandparent, grandchild) </a:t>
            </a:r>
            <a:br>
              <a:rPr lang="en-GB" sz="1800" dirty="0"/>
            </a:br>
            <a:r>
              <a:rPr lang="en-GB" sz="1800" dirty="0"/>
              <a:t>• either person is already married or in a civil partnership </a:t>
            </a:r>
            <a:br>
              <a:rPr lang="en-GB" sz="1800" dirty="0"/>
            </a:br>
            <a:r>
              <a:rPr lang="en-GB" sz="1800" u="sng" dirty="0"/>
              <a:t>• either person is under 18</a:t>
            </a:r>
            <a:endParaRPr lang="en-GB" sz="1800" u="sng" dirty="0">
              <a:latin typeface="Century Gothic" panose="020B0502020202020204" pitchFamily="34" charset="0"/>
            </a:endParaRPr>
          </a:p>
        </p:txBody>
      </p:sp>
      <p:pic>
        <p:nvPicPr>
          <p:cNvPr id="11" name="Picture 10">
            <a:extLst>
              <a:ext uri="{FF2B5EF4-FFF2-40B4-BE49-F238E27FC236}">
                <a16:creationId xmlns:a16="http://schemas.microsoft.com/office/drawing/2014/main" id="{2FD58E96-EA03-42BC-B5DC-3B7AD20F625D}"/>
              </a:ext>
            </a:extLst>
          </p:cNvPr>
          <p:cNvPicPr>
            <a:picLocks noChangeAspect="1"/>
          </p:cNvPicPr>
          <p:nvPr/>
        </p:nvPicPr>
        <p:blipFill>
          <a:blip r:embed="rId4"/>
          <a:stretch>
            <a:fillRect/>
          </a:stretch>
        </p:blipFill>
        <p:spPr>
          <a:xfrm>
            <a:off x="1388071" y="4524664"/>
            <a:ext cx="1215372" cy="744105"/>
          </a:xfrm>
          <a:prstGeom prst="rect">
            <a:avLst/>
          </a:prstGeom>
        </p:spPr>
      </p:pic>
      <p:pic>
        <p:nvPicPr>
          <p:cNvPr id="12" name="Picture 11">
            <a:extLst>
              <a:ext uri="{FF2B5EF4-FFF2-40B4-BE49-F238E27FC236}">
                <a16:creationId xmlns:a16="http://schemas.microsoft.com/office/drawing/2014/main" id="{1659289B-26F2-45AC-BFE7-E8C50752C0D9}"/>
              </a:ext>
            </a:extLst>
          </p:cNvPr>
          <p:cNvPicPr>
            <a:picLocks noChangeAspect="1"/>
          </p:cNvPicPr>
          <p:nvPr/>
        </p:nvPicPr>
        <p:blipFill>
          <a:blip r:embed="rId5"/>
          <a:stretch>
            <a:fillRect/>
          </a:stretch>
        </p:blipFill>
        <p:spPr>
          <a:xfrm>
            <a:off x="1628081" y="3693713"/>
            <a:ext cx="791441" cy="791441"/>
          </a:xfrm>
          <a:prstGeom prst="rect">
            <a:avLst/>
          </a:prstGeom>
        </p:spPr>
      </p:pic>
      <p:pic>
        <p:nvPicPr>
          <p:cNvPr id="13" name="Picture 2" descr="Image result for Number 1 billiard or pool ball novelty plate">
            <a:extLst>
              <a:ext uri="{FF2B5EF4-FFF2-40B4-BE49-F238E27FC236}">
                <a16:creationId xmlns:a16="http://schemas.microsoft.com/office/drawing/2014/main" id="{51AB0BFD-A2B2-4980-9106-85B642810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408" y="1367496"/>
            <a:ext cx="716695" cy="7914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umber 2 billiard or pool ball novelty plate">
            <a:extLst>
              <a:ext uri="{FF2B5EF4-FFF2-40B4-BE49-F238E27FC236}">
                <a16:creationId xmlns:a16="http://schemas.microsoft.com/office/drawing/2014/main" id="{F34DBFE3-8C2B-4747-B48B-624046B50C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6327" y="2879071"/>
            <a:ext cx="753601" cy="7751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Number 5 billiard or pool ball novelty plate">
            <a:extLst>
              <a:ext uri="{FF2B5EF4-FFF2-40B4-BE49-F238E27FC236}">
                <a16:creationId xmlns:a16="http://schemas.microsoft.com/office/drawing/2014/main" id="{D7D8B4DF-19CB-42FA-8299-95E28F4EF3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191" y="5278906"/>
            <a:ext cx="775132" cy="7751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9BFDDED-8103-4969-B2C2-04A0751FBF9A}"/>
              </a:ext>
            </a:extLst>
          </p:cNvPr>
          <p:cNvPicPr>
            <a:picLocks noChangeAspect="1"/>
          </p:cNvPicPr>
          <p:nvPr/>
        </p:nvPicPr>
        <p:blipFill rotWithShape="1">
          <a:blip r:embed="rId9"/>
          <a:srcRect t="52052" b="13940"/>
          <a:stretch/>
        </p:blipFill>
        <p:spPr>
          <a:xfrm>
            <a:off x="10598913" y="5988902"/>
            <a:ext cx="1408359" cy="748757"/>
          </a:xfrm>
          <a:prstGeom prst="rect">
            <a:avLst/>
          </a:prstGeom>
        </p:spPr>
      </p:pic>
      <p:sp>
        <p:nvSpPr>
          <p:cNvPr id="17" name="Title 8">
            <a:extLst>
              <a:ext uri="{FF2B5EF4-FFF2-40B4-BE49-F238E27FC236}">
                <a16:creationId xmlns:a16="http://schemas.microsoft.com/office/drawing/2014/main" id="{7A14A14F-EBD9-4EEE-96A5-7584315158BE}"/>
              </a:ext>
            </a:extLst>
          </p:cNvPr>
          <p:cNvSpPr txBox="1">
            <a:spLocks/>
          </p:cNvSpPr>
          <p:nvPr/>
        </p:nvSpPr>
        <p:spPr>
          <a:xfrm>
            <a:off x="2635513" y="2753393"/>
            <a:ext cx="8268172" cy="1197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 Mixed sex couples (i.e. couples who are not of the same sex) can now form a civil partnership in the UK. Civil partnership were extended to opposite sex couples in England and Wales during 2019.</a:t>
            </a:r>
            <a:endParaRPr lang="en-GB" sz="1800" dirty="0">
              <a:latin typeface="Century Gothic" panose="020B0502020202020204" pitchFamily="34" charset="0"/>
            </a:endParaRPr>
          </a:p>
        </p:txBody>
      </p:sp>
      <p:sp>
        <p:nvSpPr>
          <p:cNvPr id="18" name="Title 8">
            <a:extLst>
              <a:ext uri="{FF2B5EF4-FFF2-40B4-BE49-F238E27FC236}">
                <a16:creationId xmlns:a16="http://schemas.microsoft.com/office/drawing/2014/main" id="{555B2135-CCAB-4FD8-B2C9-613CCB9822D6}"/>
              </a:ext>
            </a:extLst>
          </p:cNvPr>
          <p:cNvSpPr txBox="1">
            <a:spLocks/>
          </p:cNvSpPr>
          <p:nvPr/>
        </p:nvSpPr>
        <p:spPr>
          <a:xfrm>
            <a:off x="2635513" y="3945710"/>
            <a:ext cx="8268172" cy="407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 Same sex marriage is legal in England, Scotland and Wales and was made legal in Northern Ireland from January 2020.</a:t>
            </a:r>
            <a:endParaRPr lang="en-GB" sz="1800" dirty="0">
              <a:latin typeface="Century Gothic" panose="020B0502020202020204" pitchFamily="34" charset="0"/>
            </a:endParaRPr>
          </a:p>
        </p:txBody>
      </p:sp>
      <p:sp>
        <p:nvSpPr>
          <p:cNvPr id="19" name="Title 8">
            <a:extLst>
              <a:ext uri="{FF2B5EF4-FFF2-40B4-BE49-F238E27FC236}">
                <a16:creationId xmlns:a16="http://schemas.microsoft.com/office/drawing/2014/main" id="{548C9D04-508F-49B5-8367-5712ED0D02E5}"/>
              </a:ext>
            </a:extLst>
          </p:cNvPr>
          <p:cNvSpPr txBox="1">
            <a:spLocks/>
          </p:cNvSpPr>
          <p:nvPr/>
        </p:nvSpPr>
        <p:spPr>
          <a:xfrm>
            <a:off x="2635513" y="4158016"/>
            <a:ext cx="8268172" cy="1197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 Arranged marriage is legal as long as both people give their consent and the marriage is entered into freely.</a:t>
            </a:r>
            <a:endParaRPr lang="en-GB" sz="1800" dirty="0">
              <a:latin typeface="Century Gothic" panose="020B0502020202020204" pitchFamily="34" charset="0"/>
            </a:endParaRPr>
          </a:p>
        </p:txBody>
      </p:sp>
      <p:sp>
        <p:nvSpPr>
          <p:cNvPr id="20" name="Title 8">
            <a:extLst>
              <a:ext uri="{FF2B5EF4-FFF2-40B4-BE49-F238E27FC236}">
                <a16:creationId xmlns:a16="http://schemas.microsoft.com/office/drawing/2014/main" id="{F13A49BE-9E36-4020-AF15-6F7A1063B110}"/>
              </a:ext>
            </a:extLst>
          </p:cNvPr>
          <p:cNvSpPr txBox="1">
            <a:spLocks/>
          </p:cNvSpPr>
          <p:nvPr/>
        </p:nvSpPr>
        <p:spPr>
          <a:xfrm>
            <a:off x="2635513" y="4884873"/>
            <a:ext cx="8268172" cy="1197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 Forced marriage is where one or both people do not (or in cases of people with learning disabilities or reduced capacity, cannot) consent to the marriage as they are pressurised, or abuse is used, to force them to do so.</a:t>
            </a:r>
            <a:endParaRPr lang="en-GB" sz="1800" dirty="0">
              <a:latin typeface="Century Gothic" panose="020B0502020202020204" pitchFamily="34" charset="0"/>
            </a:endParaRPr>
          </a:p>
        </p:txBody>
      </p:sp>
    </p:spTree>
    <p:extLst>
      <p:ext uri="{BB962C8B-B14F-4D97-AF65-F5344CB8AC3E}">
        <p14:creationId xmlns:p14="http://schemas.microsoft.com/office/powerpoint/2010/main" val="338899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9E254-DE81-444B-A873-268C84238FBD}"/>
              </a:ext>
            </a:extLst>
          </p:cNvPr>
          <p:cNvPicPr>
            <a:picLocks noChangeAspect="1"/>
          </p:cNvPicPr>
          <p:nvPr/>
        </p:nvPicPr>
        <p:blipFill>
          <a:blip r:embed="rId2"/>
          <a:stretch>
            <a:fillRect/>
          </a:stretch>
        </p:blipFill>
        <p:spPr>
          <a:xfrm>
            <a:off x="652168" y="-372580"/>
            <a:ext cx="9870279" cy="2505673"/>
          </a:xfrm>
          <a:prstGeom prst="rect">
            <a:avLst/>
          </a:prstGeom>
        </p:spPr>
      </p:pic>
      <p:pic>
        <p:nvPicPr>
          <p:cNvPr id="2" name="Picture 1">
            <a:extLst>
              <a:ext uri="{FF2B5EF4-FFF2-40B4-BE49-F238E27FC236}">
                <a16:creationId xmlns:a16="http://schemas.microsoft.com/office/drawing/2014/main" id="{C2B429B8-F627-6238-F5B0-6C12F2C8F666}"/>
              </a:ext>
            </a:extLst>
          </p:cNvPr>
          <p:cNvPicPr>
            <a:picLocks noChangeAspect="1"/>
          </p:cNvPicPr>
          <p:nvPr/>
        </p:nvPicPr>
        <p:blipFill rotWithShape="1">
          <a:blip r:embed="rId3"/>
          <a:srcRect l="60242" t="49407" r="34803" b="43520"/>
          <a:stretch/>
        </p:blipFill>
        <p:spPr>
          <a:xfrm>
            <a:off x="628000" y="2313949"/>
            <a:ext cx="1549905" cy="762675"/>
          </a:xfrm>
          <a:prstGeom prst="rect">
            <a:avLst/>
          </a:prstGeom>
        </p:spPr>
      </p:pic>
      <p:pic>
        <p:nvPicPr>
          <p:cNvPr id="6" name="Picture 5">
            <a:extLst>
              <a:ext uri="{FF2B5EF4-FFF2-40B4-BE49-F238E27FC236}">
                <a16:creationId xmlns:a16="http://schemas.microsoft.com/office/drawing/2014/main" id="{806AD4E5-69EE-2ADF-829A-A0345FA59C9D}"/>
              </a:ext>
            </a:extLst>
          </p:cNvPr>
          <p:cNvPicPr>
            <a:picLocks noChangeAspect="1"/>
          </p:cNvPicPr>
          <p:nvPr/>
        </p:nvPicPr>
        <p:blipFill rotWithShape="1">
          <a:blip r:embed="rId3"/>
          <a:srcRect l="60242" t="56492" r="34803" b="36435"/>
          <a:stretch/>
        </p:blipFill>
        <p:spPr>
          <a:xfrm>
            <a:off x="627999" y="5429661"/>
            <a:ext cx="1549905" cy="762676"/>
          </a:xfrm>
          <a:prstGeom prst="rect">
            <a:avLst/>
          </a:prstGeom>
        </p:spPr>
      </p:pic>
      <p:pic>
        <p:nvPicPr>
          <p:cNvPr id="7" name="Picture 6">
            <a:extLst>
              <a:ext uri="{FF2B5EF4-FFF2-40B4-BE49-F238E27FC236}">
                <a16:creationId xmlns:a16="http://schemas.microsoft.com/office/drawing/2014/main" id="{2B8E9A19-6475-ED2B-75BF-0728715E48FA}"/>
              </a:ext>
            </a:extLst>
          </p:cNvPr>
          <p:cNvPicPr>
            <a:picLocks noChangeAspect="1"/>
          </p:cNvPicPr>
          <p:nvPr/>
        </p:nvPicPr>
        <p:blipFill rotWithShape="1">
          <a:blip r:embed="rId3"/>
          <a:srcRect l="60242" t="36719" r="34803" b="56899"/>
          <a:stretch/>
        </p:blipFill>
        <p:spPr>
          <a:xfrm>
            <a:off x="2686864" y="3468613"/>
            <a:ext cx="1549905" cy="688131"/>
          </a:xfrm>
          <a:prstGeom prst="rect">
            <a:avLst/>
          </a:prstGeom>
        </p:spPr>
      </p:pic>
      <p:pic>
        <p:nvPicPr>
          <p:cNvPr id="9" name="Picture 8">
            <a:extLst>
              <a:ext uri="{FF2B5EF4-FFF2-40B4-BE49-F238E27FC236}">
                <a16:creationId xmlns:a16="http://schemas.microsoft.com/office/drawing/2014/main" id="{2449A600-2AF8-12C9-0357-3BDFF3AB5EA5}"/>
              </a:ext>
            </a:extLst>
          </p:cNvPr>
          <p:cNvPicPr>
            <a:picLocks noChangeAspect="1"/>
          </p:cNvPicPr>
          <p:nvPr/>
        </p:nvPicPr>
        <p:blipFill rotWithShape="1">
          <a:blip r:embed="rId3"/>
          <a:srcRect l="60242" t="62750" r="34803" b="30177"/>
          <a:stretch/>
        </p:blipFill>
        <p:spPr>
          <a:xfrm>
            <a:off x="2686864" y="4350117"/>
            <a:ext cx="1549905" cy="762675"/>
          </a:xfrm>
          <a:prstGeom prst="rect">
            <a:avLst/>
          </a:prstGeom>
        </p:spPr>
      </p:pic>
      <p:pic>
        <p:nvPicPr>
          <p:cNvPr id="10" name="Picture 9">
            <a:extLst>
              <a:ext uri="{FF2B5EF4-FFF2-40B4-BE49-F238E27FC236}">
                <a16:creationId xmlns:a16="http://schemas.microsoft.com/office/drawing/2014/main" id="{820485B8-3D1A-D500-3370-BD907A8F0483}"/>
              </a:ext>
            </a:extLst>
          </p:cNvPr>
          <p:cNvPicPr>
            <a:picLocks noChangeAspect="1"/>
          </p:cNvPicPr>
          <p:nvPr/>
        </p:nvPicPr>
        <p:blipFill rotWithShape="1">
          <a:blip r:embed="rId3"/>
          <a:srcRect l="60242" t="69597" r="34803" b="23330"/>
          <a:stretch/>
        </p:blipFill>
        <p:spPr>
          <a:xfrm>
            <a:off x="2686864" y="5459073"/>
            <a:ext cx="1549905" cy="762676"/>
          </a:xfrm>
          <a:prstGeom prst="rect">
            <a:avLst/>
          </a:prstGeom>
        </p:spPr>
      </p:pic>
      <p:pic>
        <p:nvPicPr>
          <p:cNvPr id="12" name="Picture 11">
            <a:extLst>
              <a:ext uri="{FF2B5EF4-FFF2-40B4-BE49-F238E27FC236}">
                <a16:creationId xmlns:a16="http://schemas.microsoft.com/office/drawing/2014/main" id="{06F12EDE-1A47-E4D0-BEF3-3B1FD39CAF2F}"/>
              </a:ext>
            </a:extLst>
          </p:cNvPr>
          <p:cNvPicPr>
            <a:picLocks noChangeAspect="1"/>
          </p:cNvPicPr>
          <p:nvPr/>
        </p:nvPicPr>
        <p:blipFill rotWithShape="1">
          <a:blip r:embed="rId3"/>
          <a:srcRect l="60242" t="43101" r="34803" b="49826"/>
          <a:stretch/>
        </p:blipFill>
        <p:spPr>
          <a:xfrm>
            <a:off x="652168" y="4388866"/>
            <a:ext cx="1549905" cy="762675"/>
          </a:xfrm>
          <a:prstGeom prst="rect">
            <a:avLst/>
          </a:prstGeom>
        </p:spPr>
      </p:pic>
      <p:pic>
        <p:nvPicPr>
          <p:cNvPr id="13" name="Picture 12">
            <a:extLst>
              <a:ext uri="{FF2B5EF4-FFF2-40B4-BE49-F238E27FC236}">
                <a16:creationId xmlns:a16="http://schemas.microsoft.com/office/drawing/2014/main" id="{24A5E0D7-823B-072A-3A04-FBE404421207}"/>
              </a:ext>
            </a:extLst>
          </p:cNvPr>
          <p:cNvPicPr>
            <a:picLocks noChangeAspect="1"/>
          </p:cNvPicPr>
          <p:nvPr/>
        </p:nvPicPr>
        <p:blipFill rotWithShape="1">
          <a:blip r:embed="rId3"/>
          <a:srcRect l="60242" t="76790" r="34803" b="16136"/>
          <a:stretch/>
        </p:blipFill>
        <p:spPr>
          <a:xfrm>
            <a:off x="652168" y="3400039"/>
            <a:ext cx="1549905" cy="762676"/>
          </a:xfrm>
          <a:prstGeom prst="rect">
            <a:avLst/>
          </a:prstGeom>
        </p:spPr>
      </p:pic>
      <p:pic>
        <p:nvPicPr>
          <p:cNvPr id="14" name="Picture 13">
            <a:extLst>
              <a:ext uri="{FF2B5EF4-FFF2-40B4-BE49-F238E27FC236}">
                <a16:creationId xmlns:a16="http://schemas.microsoft.com/office/drawing/2014/main" id="{FFF2D0A3-849E-ECA3-008A-2FCBC4C7CAF5}"/>
              </a:ext>
            </a:extLst>
          </p:cNvPr>
          <p:cNvPicPr>
            <a:picLocks noChangeAspect="1"/>
          </p:cNvPicPr>
          <p:nvPr/>
        </p:nvPicPr>
        <p:blipFill rotWithShape="1">
          <a:blip r:embed="rId3"/>
          <a:srcRect l="60242" t="49407" r="34803" b="43520"/>
          <a:stretch/>
        </p:blipFill>
        <p:spPr>
          <a:xfrm>
            <a:off x="6712277" y="2313949"/>
            <a:ext cx="1549905" cy="762675"/>
          </a:xfrm>
          <a:prstGeom prst="rect">
            <a:avLst/>
          </a:prstGeom>
        </p:spPr>
      </p:pic>
      <p:pic>
        <p:nvPicPr>
          <p:cNvPr id="15" name="Picture 14">
            <a:extLst>
              <a:ext uri="{FF2B5EF4-FFF2-40B4-BE49-F238E27FC236}">
                <a16:creationId xmlns:a16="http://schemas.microsoft.com/office/drawing/2014/main" id="{A6547567-B6D4-81ED-315A-28347B25AB0E}"/>
              </a:ext>
            </a:extLst>
          </p:cNvPr>
          <p:cNvPicPr>
            <a:picLocks noChangeAspect="1"/>
          </p:cNvPicPr>
          <p:nvPr/>
        </p:nvPicPr>
        <p:blipFill rotWithShape="1">
          <a:blip r:embed="rId3"/>
          <a:srcRect l="60242" t="56492" r="34803" b="36435"/>
          <a:stretch/>
        </p:blipFill>
        <p:spPr>
          <a:xfrm>
            <a:off x="6712276" y="5429661"/>
            <a:ext cx="1549905" cy="762676"/>
          </a:xfrm>
          <a:prstGeom prst="rect">
            <a:avLst/>
          </a:prstGeom>
        </p:spPr>
      </p:pic>
      <p:pic>
        <p:nvPicPr>
          <p:cNvPr id="16" name="Picture 15">
            <a:extLst>
              <a:ext uri="{FF2B5EF4-FFF2-40B4-BE49-F238E27FC236}">
                <a16:creationId xmlns:a16="http://schemas.microsoft.com/office/drawing/2014/main" id="{C95998F9-D7B8-D552-E90E-4C189D2EB860}"/>
              </a:ext>
            </a:extLst>
          </p:cNvPr>
          <p:cNvPicPr>
            <a:picLocks noChangeAspect="1"/>
          </p:cNvPicPr>
          <p:nvPr/>
        </p:nvPicPr>
        <p:blipFill rotWithShape="1">
          <a:blip r:embed="rId3"/>
          <a:srcRect l="60242" t="36719" r="34803" b="56899"/>
          <a:stretch/>
        </p:blipFill>
        <p:spPr>
          <a:xfrm>
            <a:off x="8771141" y="3468613"/>
            <a:ext cx="1549905" cy="688131"/>
          </a:xfrm>
          <a:prstGeom prst="rect">
            <a:avLst/>
          </a:prstGeom>
        </p:spPr>
      </p:pic>
      <p:pic>
        <p:nvPicPr>
          <p:cNvPr id="17" name="Picture 16">
            <a:extLst>
              <a:ext uri="{FF2B5EF4-FFF2-40B4-BE49-F238E27FC236}">
                <a16:creationId xmlns:a16="http://schemas.microsoft.com/office/drawing/2014/main" id="{D7B60D0B-78CF-8ABA-02BB-C12C24DECFF0}"/>
              </a:ext>
            </a:extLst>
          </p:cNvPr>
          <p:cNvPicPr>
            <a:picLocks noChangeAspect="1"/>
          </p:cNvPicPr>
          <p:nvPr/>
        </p:nvPicPr>
        <p:blipFill rotWithShape="1">
          <a:blip r:embed="rId3"/>
          <a:srcRect l="60242" t="62750" r="34803" b="30177"/>
          <a:stretch/>
        </p:blipFill>
        <p:spPr>
          <a:xfrm>
            <a:off x="8771141" y="4350117"/>
            <a:ext cx="1549905" cy="762675"/>
          </a:xfrm>
          <a:prstGeom prst="rect">
            <a:avLst/>
          </a:prstGeom>
        </p:spPr>
      </p:pic>
      <p:pic>
        <p:nvPicPr>
          <p:cNvPr id="18" name="Picture 17">
            <a:extLst>
              <a:ext uri="{FF2B5EF4-FFF2-40B4-BE49-F238E27FC236}">
                <a16:creationId xmlns:a16="http://schemas.microsoft.com/office/drawing/2014/main" id="{32C32F3D-4714-469D-E0C3-E6A1677FE0A2}"/>
              </a:ext>
            </a:extLst>
          </p:cNvPr>
          <p:cNvPicPr>
            <a:picLocks noChangeAspect="1"/>
          </p:cNvPicPr>
          <p:nvPr/>
        </p:nvPicPr>
        <p:blipFill rotWithShape="1">
          <a:blip r:embed="rId3"/>
          <a:srcRect l="60242" t="69597" r="34803" b="23330"/>
          <a:stretch/>
        </p:blipFill>
        <p:spPr>
          <a:xfrm>
            <a:off x="8771141" y="5459073"/>
            <a:ext cx="1549905" cy="762676"/>
          </a:xfrm>
          <a:prstGeom prst="rect">
            <a:avLst/>
          </a:prstGeom>
        </p:spPr>
      </p:pic>
      <p:pic>
        <p:nvPicPr>
          <p:cNvPr id="19" name="Picture 18">
            <a:extLst>
              <a:ext uri="{FF2B5EF4-FFF2-40B4-BE49-F238E27FC236}">
                <a16:creationId xmlns:a16="http://schemas.microsoft.com/office/drawing/2014/main" id="{C2051D9D-FC33-C57B-2DD4-5EE2E16B13EE}"/>
              </a:ext>
            </a:extLst>
          </p:cNvPr>
          <p:cNvPicPr>
            <a:picLocks noChangeAspect="1"/>
          </p:cNvPicPr>
          <p:nvPr/>
        </p:nvPicPr>
        <p:blipFill rotWithShape="1">
          <a:blip r:embed="rId3"/>
          <a:srcRect l="60242" t="43101" r="34803" b="49826"/>
          <a:stretch/>
        </p:blipFill>
        <p:spPr>
          <a:xfrm>
            <a:off x="6736445" y="4388866"/>
            <a:ext cx="1549905" cy="762675"/>
          </a:xfrm>
          <a:prstGeom prst="rect">
            <a:avLst/>
          </a:prstGeom>
        </p:spPr>
      </p:pic>
      <p:pic>
        <p:nvPicPr>
          <p:cNvPr id="20" name="Picture 19">
            <a:extLst>
              <a:ext uri="{FF2B5EF4-FFF2-40B4-BE49-F238E27FC236}">
                <a16:creationId xmlns:a16="http://schemas.microsoft.com/office/drawing/2014/main" id="{B20BF2C5-0E4B-86DA-712B-DED1C83195C6}"/>
              </a:ext>
            </a:extLst>
          </p:cNvPr>
          <p:cNvPicPr>
            <a:picLocks noChangeAspect="1"/>
          </p:cNvPicPr>
          <p:nvPr/>
        </p:nvPicPr>
        <p:blipFill rotWithShape="1">
          <a:blip r:embed="rId3"/>
          <a:srcRect l="60242" t="76790" r="34803" b="16136"/>
          <a:stretch/>
        </p:blipFill>
        <p:spPr>
          <a:xfrm>
            <a:off x="6736445" y="3400039"/>
            <a:ext cx="1549905" cy="762676"/>
          </a:xfrm>
          <a:prstGeom prst="rect">
            <a:avLst/>
          </a:prstGeom>
        </p:spPr>
      </p:pic>
    </p:spTree>
    <p:extLst>
      <p:ext uri="{BB962C8B-B14F-4D97-AF65-F5344CB8AC3E}">
        <p14:creationId xmlns:p14="http://schemas.microsoft.com/office/powerpoint/2010/main" val="228739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9E254-DE81-444B-A873-268C84238FBD}"/>
              </a:ext>
            </a:extLst>
          </p:cNvPr>
          <p:cNvPicPr>
            <a:picLocks noChangeAspect="1"/>
          </p:cNvPicPr>
          <p:nvPr/>
        </p:nvPicPr>
        <p:blipFill>
          <a:blip r:embed="rId2"/>
          <a:stretch>
            <a:fillRect/>
          </a:stretch>
        </p:blipFill>
        <p:spPr>
          <a:xfrm>
            <a:off x="652168" y="-372580"/>
            <a:ext cx="9870279" cy="2505673"/>
          </a:xfrm>
          <a:prstGeom prst="rect">
            <a:avLst/>
          </a:prstGeom>
        </p:spPr>
      </p:pic>
      <p:pic>
        <p:nvPicPr>
          <p:cNvPr id="2" name="Picture 1">
            <a:extLst>
              <a:ext uri="{FF2B5EF4-FFF2-40B4-BE49-F238E27FC236}">
                <a16:creationId xmlns:a16="http://schemas.microsoft.com/office/drawing/2014/main" id="{F8D0BE4C-3E90-AC14-DEE3-E76BB809EF69}"/>
              </a:ext>
            </a:extLst>
          </p:cNvPr>
          <p:cNvPicPr>
            <a:picLocks noChangeAspect="1"/>
          </p:cNvPicPr>
          <p:nvPr/>
        </p:nvPicPr>
        <p:blipFill rotWithShape="1">
          <a:blip r:embed="rId3"/>
          <a:srcRect l="64901" t="36719" r="16048" b="16136"/>
          <a:stretch/>
        </p:blipFill>
        <p:spPr>
          <a:xfrm>
            <a:off x="3845168" y="1680773"/>
            <a:ext cx="5958935" cy="5083443"/>
          </a:xfrm>
          <a:prstGeom prst="rect">
            <a:avLst/>
          </a:prstGeom>
        </p:spPr>
      </p:pic>
    </p:spTree>
    <p:extLst>
      <p:ext uri="{BB962C8B-B14F-4D97-AF65-F5344CB8AC3E}">
        <p14:creationId xmlns:p14="http://schemas.microsoft.com/office/powerpoint/2010/main" val="227329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9E254-DE81-444B-A873-268C84238FBD}"/>
              </a:ext>
            </a:extLst>
          </p:cNvPr>
          <p:cNvPicPr>
            <a:picLocks noChangeAspect="1"/>
          </p:cNvPicPr>
          <p:nvPr/>
        </p:nvPicPr>
        <p:blipFill>
          <a:blip r:embed="rId2"/>
          <a:stretch>
            <a:fillRect/>
          </a:stretch>
        </p:blipFill>
        <p:spPr>
          <a:xfrm>
            <a:off x="652168" y="-372580"/>
            <a:ext cx="9870279" cy="2505673"/>
          </a:xfrm>
          <a:prstGeom prst="rect">
            <a:avLst/>
          </a:prstGeom>
        </p:spPr>
      </p:pic>
      <p:pic>
        <p:nvPicPr>
          <p:cNvPr id="2" name="Picture 1">
            <a:extLst>
              <a:ext uri="{FF2B5EF4-FFF2-40B4-BE49-F238E27FC236}">
                <a16:creationId xmlns:a16="http://schemas.microsoft.com/office/drawing/2014/main" id="{E376F640-19E2-FF24-4D56-5728FD5A951C}"/>
              </a:ext>
            </a:extLst>
          </p:cNvPr>
          <p:cNvPicPr>
            <a:picLocks noChangeAspect="1"/>
          </p:cNvPicPr>
          <p:nvPr/>
        </p:nvPicPr>
        <p:blipFill rotWithShape="1">
          <a:blip r:embed="rId3"/>
          <a:srcRect l="60242" t="36719" r="16048" b="16136"/>
          <a:stretch/>
        </p:blipFill>
        <p:spPr>
          <a:xfrm>
            <a:off x="2234154" y="1625076"/>
            <a:ext cx="7416208" cy="5083443"/>
          </a:xfrm>
          <a:prstGeom prst="rect">
            <a:avLst/>
          </a:prstGeom>
        </p:spPr>
      </p:pic>
    </p:spTree>
    <p:extLst>
      <p:ext uri="{BB962C8B-B14F-4D97-AF65-F5344CB8AC3E}">
        <p14:creationId xmlns:p14="http://schemas.microsoft.com/office/powerpoint/2010/main" val="1578357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mbers xmlns="e405135b-c01c-4dfb-a81e-7183aebc274a">
      <UserInfo>
        <DisplayName/>
        <AccountId xsi:nil="true"/>
        <AccountType/>
      </UserInfo>
    </Members>
    <Member_Groups xmlns="e405135b-c01c-4dfb-a81e-7183aebc274a">
      <UserInfo>
        <DisplayName/>
        <AccountId xsi:nil="true"/>
        <AccountType/>
      </UserInfo>
    </Member_Groups>
    <Has_Leaders_Only_SectionGroup xmlns="e405135b-c01c-4dfb-a81e-7183aebc274a" xsi:nil="true"/>
    <Distribution_Groups xmlns="e405135b-c01c-4dfb-a81e-7183aebc274a" xsi:nil="true"/>
    <LMS_Mappings xmlns="e405135b-c01c-4dfb-a81e-7183aebc274a" xsi:nil="true"/>
    <IsNotebookLocked xmlns="e405135b-c01c-4dfb-a81e-7183aebc274a" xsi:nil="true"/>
    <DefaultSectionNames xmlns="e405135b-c01c-4dfb-a81e-7183aebc274a" xsi:nil="true"/>
    <Invited_Members xmlns="e405135b-c01c-4dfb-a81e-7183aebc274a" xsi:nil="true"/>
    <CultureName xmlns="e405135b-c01c-4dfb-a81e-7183aebc274a" xsi:nil="true"/>
    <Is_Collaboration_Space_Locked xmlns="e405135b-c01c-4dfb-a81e-7183aebc274a" xsi:nil="true"/>
    <Templates xmlns="e405135b-c01c-4dfb-a81e-7183aebc274a" xsi:nil="true"/>
    <Self_Registration_Enabled xmlns="e405135b-c01c-4dfb-a81e-7183aebc274a" xsi:nil="true"/>
    <Leaders xmlns="e405135b-c01c-4dfb-a81e-7183aebc274a">
      <UserInfo>
        <DisplayName/>
        <AccountId xsi:nil="true"/>
        <AccountType/>
      </UserInfo>
    </Leaders>
    <Math_Settings xmlns="e405135b-c01c-4dfb-a81e-7183aebc274a" xsi:nil="true"/>
    <NotebookType xmlns="e405135b-c01c-4dfb-a81e-7183aebc274a" xsi:nil="true"/>
    <TeamsChannelId xmlns="e405135b-c01c-4dfb-a81e-7183aebc274a" xsi:nil="true"/>
    <FolderType xmlns="e405135b-c01c-4dfb-a81e-7183aebc274a" xsi:nil="true"/>
    <Owner xmlns="e405135b-c01c-4dfb-a81e-7183aebc274a">
      <UserInfo>
        <DisplayName/>
        <AccountId xsi:nil="true"/>
        <AccountType/>
      </UserInfo>
    </Owner>
    <AppVersion xmlns="e405135b-c01c-4dfb-a81e-7183aebc274a" xsi:nil="true"/>
    <Invited_Leaders xmlns="e405135b-c01c-4dfb-a81e-7183aebc27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1BC5A1FF3A3449E6ECC55071DB7A1" ma:contentTypeVersion="30" ma:contentTypeDescription="Create a new document." ma:contentTypeScope="" ma:versionID="ef97041ff17547fd9a18d2fd7566d823">
  <xsd:schema xmlns:xsd="http://www.w3.org/2001/XMLSchema" xmlns:xs="http://www.w3.org/2001/XMLSchema" xmlns:p="http://schemas.microsoft.com/office/2006/metadata/properties" xmlns:ns2="e405135b-c01c-4dfb-a81e-7183aebc274a" xmlns:ns3="0fda1e88-dfb5-461c-b6c0-a2417dee9bb1" targetNamespace="http://schemas.microsoft.com/office/2006/metadata/properties" ma:root="true" ma:fieldsID="12afdb5e74a46bbb9879b36c5c4d59bd" ns2:_="" ns3:_="">
    <xsd:import namespace="e405135b-c01c-4dfb-a81e-7183aebc274a"/>
    <xsd:import namespace="0fda1e88-dfb5-461c-b6c0-a2417dee9bb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5135b-c01c-4dfb-a81e-7183aebc274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da1e88-dfb5-461c-b6c0-a2417dee9bb1"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4F442-F4CD-45AF-BDA2-486429825D8D}">
  <ds:schemaRefs>
    <ds:schemaRef ds:uri="http://schemas.microsoft.com/office/2006/metadata/properties"/>
    <ds:schemaRef ds:uri="http://purl.org/dc/dcmitype/"/>
    <ds:schemaRef ds:uri="http://www.w3.org/XML/1998/namespace"/>
    <ds:schemaRef ds:uri="e405135b-c01c-4dfb-a81e-7183aebc274a"/>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0fda1e88-dfb5-461c-b6c0-a2417dee9bb1"/>
    <ds:schemaRef ds:uri="http://purl.org/dc/terms/"/>
  </ds:schemaRefs>
</ds:datastoreItem>
</file>

<file path=customXml/itemProps2.xml><?xml version="1.0" encoding="utf-8"?>
<ds:datastoreItem xmlns:ds="http://schemas.openxmlformats.org/officeDocument/2006/customXml" ds:itemID="{EF0D44A6-3EF4-4028-98EF-05EAB4AA5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05135b-c01c-4dfb-a81e-7183aebc274a"/>
    <ds:schemaRef ds:uri="0fda1e88-dfb5-461c-b6c0-a2417dee9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BFBD2A-181E-454E-A21E-3B9330CB60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TotalTime>
  <Words>541</Words>
  <Application>Microsoft Office PowerPoint</Application>
  <PresentationFormat>Widescreen</PresentationFormat>
  <Paragraphs>84</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vt:lpstr>
      <vt:lpstr>Century Gothic</vt:lpstr>
      <vt:lpstr>Comic Sans MS</vt:lpstr>
      <vt:lpstr>Office Theme</vt:lpstr>
      <vt:lpstr>PowerPoint Presentation</vt:lpstr>
      <vt:lpstr>PowerPoint Presentation</vt:lpstr>
      <vt:lpstr>PowerPoint Presentation</vt:lpstr>
      <vt:lpstr>PowerPoint Presentation</vt:lpstr>
      <vt:lpstr>Marriage</vt:lpstr>
      <vt:lpstr> A marriage/civil partnership will be illegal/void if:  • the couple are closely related (a parent, child, brother, sister, niece, nephew, aunt, uncle, grandparent, grandchild)  • either person is already married or in a civil partnership  • either person is under 18</vt:lpstr>
      <vt:lpstr>PowerPoint Presentation</vt:lpstr>
      <vt:lpstr>PowerPoint Presentation</vt:lpstr>
      <vt:lpstr>PowerPoint Presentation</vt:lpstr>
      <vt:lpstr>Time to check everything you have learnt in this lesson and put it all together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dc:title>
  <dc:creator>James Stafford</dc:creator>
  <cp:lastModifiedBy>James Stafford</cp:lastModifiedBy>
  <cp:revision>27</cp:revision>
  <cp:lastPrinted>2026-03-16T09:23:14Z</cp:lastPrinted>
  <dcterms:created xsi:type="dcterms:W3CDTF">2019-08-29T08:37:23Z</dcterms:created>
  <dcterms:modified xsi:type="dcterms:W3CDTF">2026-05-05T10:55:27Z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0x01010028A1BC5A1FF3A3449E6ECC55071DB7A1</vt:lpwstr>
  </property>
</Properties>
</file>