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301" r:id="rId5"/>
    <p:sldId id="300" r:id="rId6"/>
    <p:sldId id="287" r:id="rId7"/>
    <p:sldId id="272" r:id="rId8"/>
    <p:sldId id="293" r:id="rId9"/>
    <p:sldId id="266" r:id="rId10"/>
    <p:sldId id="281" r:id="rId11"/>
    <p:sldId id="282" r:id="rId12"/>
    <p:sldId id="283" r:id="rId13"/>
    <p:sldId id="284" r:id="rId14"/>
  </p:sldIdLst>
  <p:sldSz cx="12192000" cy="6858000"/>
  <p:notesSz cx="6797675" cy="9926638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PT Sans" panose="020B0503020203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upil slides" id="{7C3ED113-BBC1-46CD-98D7-7C8BBDA8B772}">
          <p14:sldIdLst>
            <p14:sldId id="301"/>
            <p14:sldId id="300"/>
            <p14:sldId id="287"/>
            <p14:sldId id="272"/>
            <p14:sldId id="293"/>
            <p14:sldId id="266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Fox" initials="JF [3]" lastIdx="2" clrIdx="0">
    <p:extLst>
      <p:ext uri="{19B8F6BF-5375-455C-9EA6-DF929625EA0E}">
        <p15:presenceInfo xmlns:p15="http://schemas.microsoft.com/office/powerpoint/2012/main" userId="Jenny Fox" providerId="None"/>
      </p:ext>
    </p:extLst>
  </p:cmAuthor>
  <p:cmAuthor id="2" name="Sana Choudhry" initials="SC" lastIdx="10" clrIdx="1">
    <p:extLst>
      <p:ext uri="{19B8F6BF-5375-455C-9EA6-DF929625EA0E}">
        <p15:presenceInfo xmlns:p15="http://schemas.microsoft.com/office/powerpoint/2012/main" userId="S::sana@pshe-association.org.uk::3afa19ab-6d99-4253-89dc-d974848c48dd" providerId="AD"/>
      </p:ext>
    </p:extLst>
  </p:cmAuthor>
  <p:cmAuthor id="3" name="Jenny Barksfield" initials="JB [2]" lastIdx="1" clrIdx="2">
    <p:extLst>
      <p:ext uri="{19B8F6BF-5375-455C-9EA6-DF929625EA0E}">
        <p15:presenceInfo xmlns:p15="http://schemas.microsoft.com/office/powerpoint/2012/main" userId="S::jenny@pshe-association.org.uk::e146badb-6d45-41de-81bb-9480fcad5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E63B0-FA0B-405C-AA40-28DADE8A8970}" v="12" dt="2025-01-31T13:16:47.512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470" autoAdjust="0"/>
  </p:normalViewPr>
  <p:slideViewPr>
    <p:cSldViewPr snapToGrid="0">
      <p:cViewPr varScale="1">
        <p:scale>
          <a:sx n="77" d="100"/>
          <a:sy n="77" d="100"/>
        </p:scale>
        <p:origin x="19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5F03-8E85-4EC2-9EE1-D59F742EF503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4E0D8-9F46-4298-A38C-AF84FD0CC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3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These clever dogs are the first in the UK to be trained to sniff out bowel cancer.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The Medical Detection Dogs charity began a groundbreaking study in 2024 to teach seven pooches how to detect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tumors</a:t>
            </a:r>
            <a:r>
              <a:rPr lang="en-GB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simply by smelling urine in pots.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Following the first part of their training, the cocker spaniels, Labradors, and retriever are showing real signs of success.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4E0D8-9F46-4298-A38C-AF84FD0CCB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6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7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6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1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26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cher facing slide title">
    <p:bg>
      <p:bgPr>
        <a:solidFill>
          <a:srgbClr val="551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E3EF36-A7DC-4C7C-8340-062F78C8F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21" y="36223"/>
            <a:ext cx="7415757" cy="6785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AC3DD-A7FA-4437-9CE7-E11B3BAA79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55962"/>
            <a:ext cx="9144000" cy="1187788"/>
          </a:xfrm>
        </p:spPr>
        <p:txBody>
          <a:bodyPr anchor="b">
            <a:normAutofit/>
          </a:bodyPr>
          <a:lstStyle>
            <a:lvl1pPr algn="ctr">
              <a:defRPr sz="16600" baseline="30000">
                <a:solidFill>
                  <a:schemeClr val="bg1"/>
                </a:solidFill>
                <a:latin typeface="Nunito" panose="00000500000000000000" pitchFamily="2" charset="0"/>
              </a:defRPr>
            </a:lvl1pPr>
          </a:lstStyle>
          <a:p>
            <a:r>
              <a:rPr lang="en-US" dirty="0"/>
              <a:t>1st line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E4BA6-F327-44F2-9DF0-E186A3A4AF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820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Nunito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Lower line subtitle – same line length as above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B2007-0D3C-4AFF-AC30-EA1DC0F2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GB" dirty="0">
                <a:cs typeface="Open Sans" panose="020B0606030504020204" pitchFamily="34" charset="0"/>
              </a:rPr>
              <a:t>© PSHE Association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1E964-3075-4D95-8DD4-A671DC8A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518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3441488C-B006-4235-9571-6EAD235514A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3BDF-4F12-4BF6-B519-7B0C9F98B69F}"/>
              </a:ext>
            </a:extLst>
          </p:cNvPr>
          <p:cNvSpPr txBox="1"/>
          <p:nvPr userDrawn="1"/>
        </p:nvSpPr>
        <p:spPr>
          <a:xfrm>
            <a:off x="9869891" y="257494"/>
            <a:ext cx="2110827" cy="9541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Nunito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Teacher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Nunito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D79D75-0306-495F-9A19-736CB1CAB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9C29A42-AE3C-46BF-88AA-C0A797EA9E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9325" y="684902"/>
            <a:ext cx="8572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1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4382-DA3E-4254-80A1-5EE0531C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4E34-0379-4B9C-ACDD-E13AA5F83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E1782-848A-43BD-AE58-AF6D51F8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CCEC4-A456-4949-B89E-633CDB27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075F5-FA9D-4738-964A-D56BA013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1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FB2813-A72C-4106-842F-4572A1B5F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E3129-B3DF-4B27-AF04-7F9560B0C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C0781-8DCD-497A-B0BB-96775BCD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46068-5C14-4E2C-AF6A-E9E746AF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CF878-1028-4DAC-8162-170BFF98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7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 facing congtent slide">
    <p:bg>
      <p:bgPr>
        <a:solidFill>
          <a:srgbClr val="551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CF263-5690-41E8-B101-397B3A513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1BC55-6BDB-447B-8A25-72EB793D1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36B97-D4EF-4A68-86B1-B011945D94DE}"/>
              </a:ext>
            </a:extLst>
          </p:cNvPr>
          <p:cNvSpPr txBox="1"/>
          <p:nvPr userDrawn="1"/>
        </p:nvSpPr>
        <p:spPr>
          <a:xfrm>
            <a:off x="9869891" y="257494"/>
            <a:ext cx="2110827" cy="9541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Nunito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Teacher 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Nunito" panose="00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slide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2E733F-94CD-478A-970A-E3046213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GB" dirty="0">
                <a:cs typeface="Open Sans" panose="020B0606030504020204" pitchFamily="34" charset="0"/>
              </a:rPr>
              <a:t>© PSHE Association 2022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0CF95A-0CB2-4CB5-9594-6CC0AB8D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518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3441488C-B006-4235-9571-6EAD235514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A3A870-EABD-4D3D-BD42-006DF699D3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0"/>
            <a:ext cx="6096000" cy="2342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EE87E-8EE3-4CC1-BE20-17D136435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1133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Pupil-facing cover slide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7B05B-16E7-49D8-8AEE-068E901ABD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sub-heading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C95227-F646-4B98-AD51-8F22269D42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5806" y="1022465"/>
            <a:ext cx="3100388" cy="23930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Place image in front of swoosh graphic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EAB5B6C-84B8-43FC-BE36-CE2B1098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GB" dirty="0">
                <a:cs typeface="Open Sans" panose="020B0606030504020204" pitchFamily="34" charset="0"/>
              </a:rPr>
              <a:t>© PSHE Association 2022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D6E7EF6-A6AE-40D1-A59F-D568C0AB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7518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3441488C-B006-4235-9571-6EAD235514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6706-81C3-477F-ACEC-EA20BAE7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246D-9BE4-493E-BC2E-07DDFFE5B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E21FC-564B-4F37-B839-516756552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5218-BAF1-4630-9FBF-3D23F339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35E1E-FFE5-4052-9631-DC4D9B7E3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2AF1A-093A-43CE-823C-03A34CA3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9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6BEE-9792-4245-AF71-810CD1312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933E2-851B-4391-B416-4774E246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BCE26-CFB5-46CE-B2EC-A09ABEF29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3EAB5-22C0-4556-86DD-546A1D728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BB7EB-885D-420E-A57A-E218221F9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7E3A0-D71D-4D8F-A31D-F8DDD778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0EAF4-1622-4CD7-9A9E-FE2246C1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7A4DE5-B0D7-4BA8-9F4C-92113E73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6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pupi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7306-7CBE-46E6-BE2E-9CC23129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D898E-859D-49DC-8002-F2C51E4C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GB" dirty="0"/>
              <a:t>© PSHE Association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E5458-0CD5-41AE-A036-483092A3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441488C-B006-4235-9571-6EAD235514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1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D0BA79-82EF-43D3-A8E6-D79E9184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AD882-D95A-4BD2-B39C-808ABC14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B7731-31DA-4E6C-898D-91D9D2D1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B86D-2E16-4666-85A2-3C41FF4F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81E9-772B-4BB8-B7B8-22FAE701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729F6-AB09-4204-B157-B53B99E70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4451-9733-4D95-977F-E66ACAAC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3056F-20CE-4825-B613-2FC2A5F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198AF-D2C1-47C0-95A9-47E289F3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9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69023-CD9F-41D5-81B3-25078CAE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C8BA4-9356-480A-858F-EF9065CDA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57ADE-19B0-4BDB-9E7D-8C174C544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EEDEB-3DF1-4939-9854-0766CCA0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7215A-2ECA-4691-AEF4-F226AB1D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© PSHE Association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48D10-E57B-4DE0-B52B-20647029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41488C-B006-4235-9571-6EAD23551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8784C-AA1C-462B-B890-B0A6E46E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34BF4-11DA-4659-B037-42FA06DB2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BADBF8-F463-4272-B120-2279065F8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en-GB" dirty="0">
                <a:cs typeface="Open Sans" panose="020B0606030504020204" pitchFamily="34" charset="0"/>
              </a:rPr>
              <a:t>© PSHE Association 2022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93A53B-E63C-48D4-9FBA-AE3936837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518" y="63563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3441488C-B006-4235-9571-6EAD235514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0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DBDDCF7-ED7D-8C5F-9A83-43CEE0A5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18" y="-1"/>
            <a:ext cx="5491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782CB1-E325-9421-C947-CB7B2E5D5DB6}"/>
              </a:ext>
            </a:extLst>
          </p:cNvPr>
          <p:cNvSpPr txBox="1"/>
          <p:nvPr/>
        </p:nvSpPr>
        <p:spPr>
          <a:xfrm>
            <a:off x="7951124" y="1279692"/>
            <a:ext cx="3836323" cy="4298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050"/>
              </a:lnSpc>
              <a:spcAft>
                <a:spcPts val="1050"/>
              </a:spcAft>
            </a:pPr>
            <a:r>
              <a:rPr lang="en-GB" sz="3600" b="0" i="0" dirty="0">
                <a:effectLst/>
                <a:latin typeface="Century Gothic" panose="020B0502020202020204" pitchFamily="34" charset="0"/>
              </a:rPr>
              <a:t>Dogs in UK Are First to Be Trained to Sniff Out Bowel Cancer–After Nailing Parkinson’s and COVID</a:t>
            </a:r>
          </a:p>
        </p:txBody>
      </p:sp>
    </p:spTree>
    <p:extLst>
      <p:ext uri="{BB962C8B-B14F-4D97-AF65-F5344CB8AC3E}">
        <p14:creationId xmlns:p14="http://schemas.microsoft.com/office/powerpoint/2010/main" val="11076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25058"/>
              </p:ext>
            </p:extLst>
          </p:nvPr>
        </p:nvGraphicFramePr>
        <p:xfrm>
          <a:off x="648739" y="2084373"/>
          <a:ext cx="10894521" cy="253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507">
                  <a:extLst>
                    <a:ext uri="{9D8B030D-6E8A-4147-A177-3AD203B41FA5}">
                      <a16:colId xmlns:a16="http://schemas.microsoft.com/office/drawing/2014/main" val="1914761817"/>
                    </a:ext>
                  </a:extLst>
                </a:gridCol>
                <a:gridCol w="3631507">
                  <a:extLst>
                    <a:ext uri="{9D8B030D-6E8A-4147-A177-3AD203B41FA5}">
                      <a16:colId xmlns:a16="http://schemas.microsoft.com/office/drawing/2014/main" val="4132792773"/>
                    </a:ext>
                  </a:extLst>
                </a:gridCol>
                <a:gridCol w="3631507">
                  <a:extLst>
                    <a:ext uri="{9D8B030D-6E8A-4147-A177-3AD203B41FA5}">
                      <a16:colId xmlns:a16="http://schemas.microsoft.com/office/drawing/2014/main" val="1416773852"/>
                    </a:ext>
                  </a:extLst>
                </a:gridCol>
              </a:tblGrid>
              <a:tr h="253479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ato" panose="020B0604020202020204" charset="0"/>
                          <a:cs typeface="Lato" panose="020B0604020202020204" charset="0"/>
                        </a:rPr>
                        <a:t>How people show with their words…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ato" panose="020B0604020202020204" charset="0"/>
                          <a:cs typeface="Lato" panose="020B0604020202020204" charset="0"/>
                        </a:rPr>
                        <a:t>How people show with their facial expressions…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Lato" panose="020B0604020202020204" charset="0"/>
                          <a:cs typeface="Lato" panose="020B0604020202020204" charset="0"/>
                        </a:rPr>
                        <a:t>How people show with their body language..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28854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866839" y="3633850"/>
            <a:ext cx="688340" cy="6662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76201" y="3826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entury Gothic" panose="020B0502020202020204" pitchFamily="34" charset="0"/>
              </a:rPr>
              <a:t>Non-verbal cues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547" y="4899639"/>
            <a:ext cx="10270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If someone wasn’t sure whether the other person was giving their consent, how could they check?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805049" y="3586172"/>
            <a:ext cx="1163781" cy="724395"/>
          </a:xfrm>
          <a:prstGeom prst="wedgeEllipseCallout">
            <a:avLst>
              <a:gd name="adj1" fmla="val -47364"/>
              <a:gd name="adj2" fmla="val 6577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28" t="68398"/>
          <a:stretch/>
        </p:blipFill>
        <p:spPr>
          <a:xfrm>
            <a:off x="5843089" y="3585411"/>
            <a:ext cx="712519" cy="739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8" t="23360" b="21899"/>
          <a:stretch/>
        </p:blipFill>
        <p:spPr>
          <a:xfrm>
            <a:off x="9429867" y="3441156"/>
            <a:ext cx="889790" cy="119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6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54C9D-7C84-875F-81C8-35ACCCA4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1053499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0BE7FC-1DA8-637B-0CD9-0012847765B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8" y="2766218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Relationships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E3C915-43B7-04C3-C507-D683B308040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8" y="1314642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Health and wellbeing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E7BD78-A366-3935-3E96-3A32E1D6248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25277" y="4237720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Wider world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C8F72B-7C6A-5A79-1985-9DFF7FA8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2490786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EA1CAE-48C4-130D-FCB8-9C4BC544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28" y="4091781"/>
            <a:ext cx="1781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261B67-45EA-A689-F370-3DF3AD22FCA2}"/>
              </a:ext>
            </a:extLst>
          </p:cNvPr>
          <p:cNvSpPr/>
          <p:nvPr/>
        </p:nvSpPr>
        <p:spPr>
          <a:xfrm>
            <a:off x="2177428" y="2670950"/>
            <a:ext cx="7549117" cy="1597515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6C2B5-7720-054E-2AC1-E131B2ECCB64}"/>
              </a:ext>
            </a:extLst>
          </p:cNvPr>
          <p:cNvSpPr txBox="1"/>
          <p:nvPr/>
        </p:nvSpPr>
        <p:spPr>
          <a:xfrm>
            <a:off x="329514" y="3933221"/>
            <a:ext cx="11532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u="sng" kern="1100" dirty="0">
                <a:latin typeface="Century Gothic" panose="020B0502020202020204" pitchFamily="34" charset="0"/>
              </a:rPr>
              <a:t>DATE</a:t>
            </a:r>
          </a:p>
          <a:p>
            <a:pPr algn="ctr"/>
            <a:endParaRPr lang="en-GB" sz="4000" u="sng" kern="1100" dirty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Consent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BC561-D5DC-3ECC-7B74-442B13DAB0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7364" y="400242"/>
            <a:ext cx="49498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GB" altLang="en-US" sz="3600" b="1" dirty="0">
                <a:latin typeface="Century Gothic" panose="020B0502020202020204" pitchFamily="34" charset="0"/>
              </a:rPr>
              <a:t>Relationships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70A9CA6-0A5D-8F01-1090-85B7ECED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8" y="14876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2934" y="2902833"/>
            <a:ext cx="11786131" cy="3742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Century Gothic" panose="020B0502020202020204" pitchFamily="34" charset="0"/>
              </a:rPr>
              <a:t>We will be able to: </a:t>
            </a:r>
          </a:p>
          <a:p>
            <a:pPr lvl="1"/>
            <a:endParaRPr lang="en-GB" sz="1200" b="1" dirty="0">
              <a:latin typeface="Century Gothic" panose="020B0502020202020204" pitchFamily="34" charset="0"/>
            </a:endParaRPr>
          </a:p>
          <a:p>
            <a:pPr lvl="3"/>
            <a:endParaRPr lang="en-GB" sz="100" b="1" dirty="0">
              <a:latin typeface="Century Gothic" panose="020B0502020202020204" pitchFamily="34" charset="0"/>
            </a:endParaRPr>
          </a:p>
          <a:p>
            <a:pPr marL="800100" lvl="1" indent="-342900">
              <a:lnSpc>
                <a:spcPts val="3300"/>
              </a:lnSpc>
              <a:spcAft>
                <a:spcPts val="1200"/>
              </a:spcAft>
              <a:buSzPct val="127000"/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what consent means, both legally and ethically, and why it is so important.</a:t>
            </a:r>
          </a:p>
          <a:p>
            <a:pPr marL="800100" lvl="1" indent="-342900">
              <a:lnSpc>
                <a:spcPts val="3300"/>
              </a:lnSpc>
              <a:spcAft>
                <a:spcPts val="1200"/>
              </a:spcAft>
              <a:buSzPct val="127000"/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how to </a:t>
            </a:r>
            <a:r>
              <a:rPr lang="en-US" sz="2200" dirty="0" err="1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</a:t>
            </a:r>
            <a:r>
              <a:rPr lang="en-US" sz="22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when a person is consenting and when they are not.</a:t>
            </a:r>
          </a:p>
          <a:p>
            <a:pPr marL="800100" lvl="1" indent="-342900">
              <a:lnSpc>
                <a:spcPts val="3300"/>
              </a:lnSpc>
              <a:spcAft>
                <a:spcPts val="1200"/>
              </a:spcAft>
              <a:buSzPct val="127000"/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how consent is sought, given and not given in a healthy relationship.</a:t>
            </a:r>
          </a:p>
          <a:p>
            <a:pPr marL="800100" lvl="1" indent="-342900">
              <a:lnSpc>
                <a:spcPts val="3300"/>
              </a:lnSpc>
              <a:spcAft>
                <a:spcPts val="1200"/>
              </a:spcAft>
              <a:buSzPct val="127000"/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or demonstrate what to say and do to seek the consent of another person.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8A3A4-5905-4BD3-9F57-9C5B9B742704}"/>
              </a:ext>
            </a:extLst>
          </p:cNvPr>
          <p:cNvSpPr/>
          <p:nvPr/>
        </p:nvSpPr>
        <p:spPr>
          <a:xfrm>
            <a:off x="1053789" y="1493448"/>
            <a:ext cx="10732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To learn about what consent means, both legally and ethically, and what it looks like in practice.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F48E1C-088E-463D-BB44-1A4E6A0E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9" y="574444"/>
            <a:ext cx="1792645" cy="18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713" y="42224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Consent mind map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55076" y="1721921"/>
            <a:ext cx="6899564" cy="2196935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Consent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 is an agreement by </a:t>
            </a:r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choice 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made by someone with the </a:t>
            </a:r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freedom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 and </a:t>
            </a:r>
            <a:r>
              <a:rPr lang="en-GB" sz="3200" b="1" u="sng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capacity to consent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070" y="4548249"/>
            <a:ext cx="11583078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Create your mind map, showing what you know about the term ‘consent’.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Add any questions you have to the box at the bottom of the sheet.</a:t>
            </a:r>
          </a:p>
        </p:txBody>
      </p:sp>
    </p:spTree>
    <p:extLst>
      <p:ext uri="{BB962C8B-B14F-4D97-AF65-F5344CB8AC3E}">
        <p14:creationId xmlns:p14="http://schemas.microsoft.com/office/powerpoint/2010/main" val="5766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01" y="3826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entury Gothic" panose="020B0502020202020204" pitchFamily="34" charset="0"/>
              </a:rPr>
              <a:t>Parallel lines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67823F4-CD46-4AF3-A847-9A13855FE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1" y="1622648"/>
            <a:ext cx="4793300" cy="35949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74769" y="1443841"/>
            <a:ext cx="5902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This activity will help us to understand how consent works in practice. </a:t>
            </a:r>
          </a:p>
          <a:p>
            <a:endParaRPr lang="en-GB" sz="2800" dirty="0">
              <a:latin typeface="Century Gothic" panose="020B0502020202020204" pitchFamily="3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Stand in two opposite lines. </a:t>
            </a:r>
          </a:p>
          <a:p>
            <a:endParaRPr lang="en-GB" sz="2800" dirty="0">
              <a:latin typeface="Century Gothic" panose="020B0502020202020204" pitchFamily="3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Listen carefully to the instructions and make sure you listen to your partner.</a:t>
            </a:r>
          </a:p>
        </p:txBody>
      </p:sp>
    </p:spTree>
    <p:extLst>
      <p:ext uri="{BB962C8B-B14F-4D97-AF65-F5344CB8AC3E}">
        <p14:creationId xmlns:p14="http://schemas.microsoft.com/office/powerpoint/2010/main" val="247353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01" y="3826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entury Gothic" panose="020B0502020202020204" pitchFamily="34" charset="0"/>
              </a:rPr>
              <a:t>Parallel lines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67823F4-CD46-4AF3-A847-9A13855FE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29" y="2257980"/>
            <a:ext cx="4004342" cy="3003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011" y="1527315"/>
            <a:ext cx="7381238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5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With whom does the responsibility for stopping lie? </a:t>
            </a:r>
          </a:p>
          <a:p>
            <a:pPr marL="457200" indent="-457200">
              <a:lnSpc>
                <a:spcPts val="35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Why do you think people asked the other person to stop at different distances away? </a:t>
            </a:r>
          </a:p>
          <a:p>
            <a:pPr marL="457200" indent="-457200">
              <a:lnSpc>
                <a:spcPts val="35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How did it feel to be able to say ‘stop’ and have that respected? </a:t>
            </a:r>
          </a:p>
          <a:p>
            <a:pPr marL="457200" indent="-457200">
              <a:lnSpc>
                <a:spcPts val="35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How would it have felt if the opposite person had continued taking a step forward after being asked to stop? </a:t>
            </a:r>
          </a:p>
        </p:txBody>
      </p:sp>
    </p:spTree>
    <p:extLst>
      <p:ext uri="{BB962C8B-B14F-4D97-AF65-F5344CB8AC3E}">
        <p14:creationId xmlns:p14="http://schemas.microsoft.com/office/powerpoint/2010/main" val="257045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2" y="2734902"/>
            <a:ext cx="3313216" cy="331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201" y="38261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entury Gothic" panose="020B0502020202020204" pitchFamily="34" charset="0"/>
              </a:rPr>
              <a:t>Parallel lines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7622" y="2745932"/>
            <a:ext cx="71964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Have we stopped in similar places to last time?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Was it easier or harder to communicate when to stop using non-verbal cues?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Was it easier or harder to know when the other person wanted you to stop using non-verbal cues?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ADDFB-54F3-4DC4-ACC1-CFB101D45F38}"/>
              </a:ext>
            </a:extLst>
          </p:cNvPr>
          <p:cNvSpPr txBox="1"/>
          <p:nvPr/>
        </p:nvSpPr>
        <p:spPr>
          <a:xfrm>
            <a:off x="356259" y="1414743"/>
            <a:ext cx="1125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Round 2: Swap roles and listen carefully to the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7616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837" y="30089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Century Gothic" panose="020B0502020202020204" pitchFamily="34" charset="0"/>
              </a:rPr>
              <a:t>Non-verbal cues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262" y="1237962"/>
            <a:ext cx="1124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Thinking about behaviour now, how do people behave when…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08802" y="1603161"/>
            <a:ext cx="4332744" cy="3675967"/>
            <a:chOff x="833022" y="2534736"/>
            <a:chExt cx="3928984" cy="34640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5" t="54199" r="27182"/>
            <a:stretch/>
          </p:blipFill>
          <p:spPr>
            <a:xfrm>
              <a:off x="833022" y="2534736"/>
              <a:ext cx="3928984" cy="346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5310" y="3123636"/>
              <a:ext cx="2464407" cy="252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entury Gothic" panose="020B0502020202020204" pitchFamily="34" charset="0"/>
                </a:rPr>
                <a:t>…they are happy with what someone is suggesting or doing?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42579" y="1493251"/>
            <a:ext cx="4263241" cy="4393307"/>
            <a:chOff x="5782293" y="2322822"/>
            <a:chExt cx="4263241" cy="43933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33" t="693" r="25489" b="46667"/>
            <a:stretch/>
          </p:blipFill>
          <p:spPr>
            <a:xfrm>
              <a:off x="5782293" y="2322822"/>
              <a:ext cx="4263241" cy="43933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329576" y="3010898"/>
              <a:ext cx="288768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Century Gothic" panose="020B0502020202020204" pitchFamily="34" charset="0"/>
                </a:rPr>
                <a:t>…they don’t like (or no longer like) what someone is suggesting or doing?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4262" y="5861713"/>
            <a:ext cx="11245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800" dirty="0">
                <a:latin typeface="Century Gothic" panose="020B0502020202020204" pitchFamily="34" charset="0"/>
                <a:ea typeface="Lato" panose="020B0604020202020204" charset="0"/>
                <a:cs typeface="Lato" panose="020B0604020202020204" charset="0"/>
              </a:rPr>
              <a:t>Write your ideas on the post-it notes and bring them to the front.</a:t>
            </a:r>
          </a:p>
        </p:txBody>
      </p:sp>
    </p:spTree>
    <p:extLst>
      <p:ext uri="{BB962C8B-B14F-4D97-AF65-F5344CB8AC3E}">
        <p14:creationId xmlns:p14="http://schemas.microsoft.com/office/powerpoint/2010/main" val="6242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8CD5EEA548FA42A79E02DE2A5D37FC" ma:contentTypeVersion="13" ma:contentTypeDescription="Create a new document." ma:contentTypeScope="" ma:versionID="80ce25a5605f4dde57d536c1daee4ae3">
  <xsd:schema xmlns:xsd="http://www.w3.org/2001/XMLSchema" xmlns:xs="http://www.w3.org/2001/XMLSchema" xmlns:p="http://schemas.microsoft.com/office/2006/metadata/properties" xmlns:ns2="6ded5182-507a-430e-922d-50a9575e5a4a" xmlns:ns3="88f9c89a-407a-49b7-9ca1-7578c3d06dfc" targetNamespace="http://schemas.microsoft.com/office/2006/metadata/properties" ma:root="true" ma:fieldsID="21438319bdcf60668dd7edb2897e7599" ns2:_="" ns3:_="">
    <xsd:import namespace="6ded5182-507a-430e-922d-50a9575e5a4a"/>
    <xsd:import namespace="88f9c89a-407a-49b7-9ca1-7578c3d06d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d5182-507a-430e-922d-50a9575e5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9c89a-407a-49b7-9ca1-7578c3d06df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E4DA1-B2EC-4E74-AA0F-4230349907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9F658-7DA4-413E-B883-CD14A705BE6F}">
  <ds:schemaRefs>
    <ds:schemaRef ds:uri="88f9c89a-407a-49b7-9ca1-7578c3d06dfc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6ded5182-507a-430e-922d-50a9575e5a4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D926803-835C-439F-A03A-AAF93B8AA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ed5182-507a-430e-922d-50a9575e5a4a"/>
    <ds:schemaRef ds:uri="88f9c89a-407a-49b7-9ca1-7578c3d06d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502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Nunito</vt:lpstr>
      <vt:lpstr>PT Sans</vt:lpstr>
      <vt:lpstr>Verdana</vt:lpstr>
      <vt:lpstr>Century Gothic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Harvey</dc:creator>
  <cp:lastModifiedBy>James Stafford</cp:lastModifiedBy>
  <cp:revision>27</cp:revision>
  <cp:lastPrinted>2025-01-31T13:07:41Z</cp:lastPrinted>
  <dcterms:created xsi:type="dcterms:W3CDTF">2021-11-01T14:53:16Z</dcterms:created>
  <dcterms:modified xsi:type="dcterms:W3CDTF">2026-05-05T10:54:45Z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0x010100078CD5EEA548FA42A79E02DE2A5D37FC</vt:lpwstr>
  </property>
</Properties>
</file>